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256" r:id="rId5"/>
    <p:sldId id="281" r:id="rId6"/>
    <p:sldId id="266" r:id="rId7"/>
    <p:sldId id="289" r:id="rId8"/>
    <p:sldId id="290" r:id="rId9"/>
    <p:sldId id="283" r:id="rId10"/>
    <p:sldId id="292" r:id="rId11"/>
    <p:sldId id="293" r:id="rId12"/>
    <p:sldId id="294" r:id="rId13"/>
    <p:sldId id="288" r:id="rId14"/>
    <p:sldId id="298" r:id="rId15"/>
    <p:sldId id="317" r:id="rId16"/>
    <p:sldId id="296" r:id="rId17"/>
    <p:sldId id="269" r:id="rId18"/>
    <p:sldId id="295" r:id="rId19"/>
    <p:sldId id="270" r:id="rId20"/>
    <p:sldId id="299" r:id="rId21"/>
    <p:sldId id="315" r:id="rId22"/>
    <p:sldId id="300" r:id="rId23"/>
    <p:sldId id="301" r:id="rId24"/>
    <p:sldId id="302" r:id="rId25"/>
    <p:sldId id="318" r:id="rId26"/>
    <p:sldId id="319" r:id="rId27"/>
    <p:sldId id="306" r:id="rId28"/>
    <p:sldId id="316" r:id="rId29"/>
    <p:sldId id="307" r:id="rId30"/>
    <p:sldId id="308" r:id="rId31"/>
    <p:sldId id="310" r:id="rId32"/>
    <p:sldId id="312" r:id="rId33"/>
    <p:sldId id="303" r:id="rId34"/>
    <p:sldId id="304" r:id="rId35"/>
    <p:sldId id="305" r:id="rId36"/>
    <p:sldId id="321" r:id="rId37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CC00"/>
    <a:srgbClr val="CC0099"/>
    <a:srgbClr val="FFFF66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36" autoAdjust="0"/>
    <p:restoredTop sz="94712" autoAdjust="0"/>
  </p:normalViewPr>
  <p:slideViewPr>
    <p:cSldViewPr snapToGrid="0">
      <p:cViewPr varScale="1">
        <p:scale>
          <a:sx n="108" d="100"/>
          <a:sy n="108" d="100"/>
        </p:scale>
        <p:origin x="318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6"/>
          </a:xfrm>
          <a:prstGeom prst="rect">
            <a:avLst/>
          </a:prstGeom>
        </p:spPr>
        <p:txBody>
          <a:bodyPr vert="horz" lIns="95581" tIns="47790" rIns="95581" bIns="47790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5581" tIns="47790" rIns="95581" bIns="47790" rtlCol="0"/>
          <a:lstStyle>
            <a:lvl1pPr algn="r">
              <a:defRPr sz="1300"/>
            </a:lvl1pPr>
          </a:lstStyle>
          <a:p>
            <a:fld id="{FC23E10C-4735-4A0D-A76B-FFFBF4B6ED03}" type="datetimeFigureOut">
              <a:rPr lang="en-US" smtClean="0"/>
              <a:t>3/6/2024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5581" tIns="47790" rIns="95581" bIns="47790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5581" tIns="47790" rIns="95581" bIns="47790" rtlCol="0" anchor="b"/>
          <a:lstStyle>
            <a:lvl1pPr algn="r">
              <a:defRPr sz="1300"/>
            </a:lvl1pPr>
          </a:lstStyle>
          <a:p>
            <a:fld id="{D1D13D6A-DFDD-4B27-9F53-83C0CD9331E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6"/>
          </a:xfrm>
          <a:prstGeom prst="rect">
            <a:avLst/>
          </a:prstGeom>
        </p:spPr>
        <p:txBody>
          <a:bodyPr vert="horz" lIns="95581" tIns="47790" rIns="95581" bIns="47790" rtlCol="0"/>
          <a:lstStyle>
            <a:lvl1pPr algn="l">
              <a:defRPr sz="13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5581" tIns="47790" rIns="95581" bIns="47790" rtlCol="0"/>
          <a:lstStyle>
            <a:lvl1pPr algn="r">
              <a:defRPr sz="1300"/>
            </a:lvl1pPr>
          </a:lstStyle>
          <a:p>
            <a:fld id="{87735CDE-2E0B-4188-96E9-ADF9ACB826A9}" type="datetimeFigureOut">
              <a:rPr lang="en-US" noProof="0" smtClean="0"/>
              <a:t>3/6/2024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81" tIns="47790" rIns="95581" bIns="4779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</p:spPr>
        <p:txBody>
          <a:bodyPr vert="horz" lIns="95581" tIns="47790" rIns="95581" bIns="4779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5581" tIns="47790" rIns="95581" bIns="47790" rtlCol="0" anchor="b"/>
          <a:lstStyle>
            <a:lvl1pPr algn="l">
              <a:defRPr sz="13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5581" tIns="47790" rIns="95581" bIns="47790" rtlCol="0" anchor="b"/>
          <a:lstStyle>
            <a:lvl1pPr algn="r">
              <a:defRPr sz="1300"/>
            </a:lvl1pPr>
          </a:lstStyle>
          <a:p>
            <a:fld id="{BA1D7B6F-E65C-42E7-86A5-0A01C6C95227}" type="slidenum">
              <a:rPr lang="en-US" noProof="0" smtClean="0"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805">
              <a:defRPr/>
            </a:pPr>
            <a:r>
              <a:rPr lang="de-DE" altLang="de-DE" sz="1300" dirty="0"/>
              <a:t>Die Schulfähigkeit besteht aus einer Summe von Faktoren. Einigkeit herrscht darüber, dass neben kognitiven auch </a:t>
            </a:r>
            <a:r>
              <a:rPr lang="de-DE" altLang="de-DE" sz="1300" b="1" dirty="0"/>
              <a:t>sozial-emotionale, motivationale und physische Faktoren </a:t>
            </a:r>
            <a:r>
              <a:rPr lang="de-DE" altLang="de-DE" sz="1300" dirty="0"/>
              <a:t>entscheidend sind, um den Übergang gut zu bewältigen.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57114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805">
              <a:defRPr/>
            </a:pPr>
            <a:r>
              <a:rPr lang="de-DE" sz="1300" dirty="0"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Anmeldung: am Tag der Schuleinschreibung im 1. Stock oder im Hort, Mo. – Fr. (ausgenommen Ferienzeit und Feiertage), 09:00 Uhr – 16:00 Uhr</a:t>
            </a:r>
            <a:endParaRPr lang="de-DE" sz="13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55805">
              <a:defRPr/>
            </a:pPr>
            <a:endParaRPr lang="de-DE" altLang="de-DE" sz="130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1190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805">
              <a:defRPr/>
            </a:pPr>
            <a:r>
              <a:rPr lang="de-DE" sz="1300" dirty="0"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Anmeldung: am Tag der Schuleinschreibung im 1. Stock oder im Hort, Mo. – Fr. (ausgenommen Ferienzeit und Feiertage), 09:00 Uhr – 16:00 Uhr</a:t>
            </a:r>
            <a:endParaRPr lang="de-DE" sz="13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55805">
              <a:defRPr/>
            </a:pPr>
            <a:endParaRPr lang="de-DE" altLang="de-DE" sz="130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55805">
              <a:defRPr/>
            </a:pPr>
            <a:fld id="{BA1D7B6F-E65C-42E7-86A5-0A01C6C9522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55805">
                <a:defRPr/>
              </a:pPr>
              <a:t>28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41539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805">
              <a:defRPr/>
            </a:pPr>
            <a:r>
              <a:rPr lang="de-DE" sz="1300" dirty="0"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Anmeldung: am Tag der Schuleinschreibung im 1. Stock oder im Hort, Mo. – Fr. (ausgenommen Ferienzeit und Feiertage), 09:00 Uhr – 16:00 Uhr</a:t>
            </a:r>
            <a:endParaRPr lang="de-DE" sz="13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55805">
              <a:defRPr/>
            </a:pPr>
            <a:endParaRPr lang="de-DE" altLang="de-DE" sz="130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55805">
              <a:defRPr/>
            </a:pPr>
            <a:fld id="{BA1D7B6F-E65C-42E7-86A5-0A01C6C9522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55805">
                <a:defRPr/>
              </a:pPr>
              <a:t>29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70899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805">
              <a:defRPr/>
            </a:pPr>
            <a:r>
              <a:rPr lang="de-DE" altLang="de-DE" sz="1300" dirty="0"/>
              <a:t>Die Schulfähigkeit besteht aus einer Summe von Faktoren. Einigkeit herrscht darüber, dass neben kognitiven auch </a:t>
            </a:r>
            <a:r>
              <a:rPr lang="de-DE" altLang="de-DE" sz="1300" b="1" dirty="0"/>
              <a:t>sozial-emotionale, motivationale und physische Faktoren </a:t>
            </a:r>
            <a:r>
              <a:rPr lang="de-DE" altLang="de-DE" sz="1300" dirty="0"/>
              <a:t>entscheidend sind, um den Übergang gut zu bewältigen.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30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77695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805">
              <a:defRPr/>
            </a:pPr>
            <a:r>
              <a:rPr lang="de-DE" altLang="de-DE" sz="1300" dirty="0"/>
              <a:t>Die Schulfähigkeit besteht aus einer Summe von Faktoren. Einigkeit herrscht darüber, dass neben kognitiven auch </a:t>
            </a:r>
            <a:r>
              <a:rPr lang="de-DE" altLang="de-DE" sz="1300" b="1" dirty="0"/>
              <a:t>sozial-emotionale, motivationale und physische Faktoren </a:t>
            </a:r>
            <a:r>
              <a:rPr lang="de-DE" altLang="de-DE" sz="1300" dirty="0"/>
              <a:t>entscheidend sind, um den Übergang gut zu bewältigen.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31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26553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805">
              <a:defRPr/>
            </a:pPr>
            <a:r>
              <a:rPr lang="de-DE" sz="1300" dirty="0"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Anmeldung: am Tag der Schuleinschreibung im 1. Stock oder im Hort, Mo. – Fr. (ausgenommen Ferienzeit und Feiertage), 09:00 Uhr – 16:00 Uhr</a:t>
            </a:r>
            <a:endParaRPr lang="de-DE" sz="13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55805">
              <a:defRPr/>
            </a:pPr>
            <a:endParaRPr lang="de-DE" altLang="de-DE" sz="130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32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84698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805">
              <a:defRPr/>
            </a:pPr>
            <a:r>
              <a:rPr lang="de-DE" altLang="de-DE" sz="1300" dirty="0"/>
              <a:t>Die Schulfähigkeit besteht aus einer Summe von Faktoren. Einigkeit herrscht darüber, dass neben kognitiven auch </a:t>
            </a:r>
            <a:r>
              <a:rPr lang="de-DE" altLang="de-DE" sz="1300" b="1" dirty="0"/>
              <a:t>sozial-emotionale, motivationale und physische Faktoren </a:t>
            </a:r>
            <a:r>
              <a:rPr lang="de-DE" altLang="de-DE" sz="1300" dirty="0"/>
              <a:t>entscheidend sind, um den Übergang gut zu bewältigen.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5363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805">
              <a:defRPr/>
            </a:pPr>
            <a:r>
              <a:rPr lang="de-DE" altLang="de-DE" sz="1300" dirty="0"/>
              <a:t>Die Schulfähigkeit besteht aus einer Summe von Faktoren. Einigkeit herrscht darüber, dass neben kognitiven auch </a:t>
            </a:r>
            <a:r>
              <a:rPr lang="de-DE" altLang="de-DE" sz="1300" b="1" dirty="0"/>
              <a:t>sozial-emotionale, motivationale und physische Faktoren </a:t>
            </a:r>
            <a:r>
              <a:rPr lang="de-DE" altLang="de-DE" sz="1300" dirty="0"/>
              <a:t>entscheidend sind, um den Übergang gut zu bewältigen.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3166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805">
              <a:defRPr/>
            </a:pPr>
            <a:r>
              <a:rPr lang="de-DE" altLang="de-DE" sz="1300" dirty="0"/>
              <a:t>Die Schulfähigkeit besteht aus einer Summe von Faktoren. Einigkeit herrscht darüber, dass neben kognitiven auch </a:t>
            </a:r>
            <a:r>
              <a:rPr lang="de-DE" altLang="de-DE" sz="1300" b="1" dirty="0"/>
              <a:t>sozial-emotionale, motivationale und physische Faktoren </a:t>
            </a:r>
            <a:r>
              <a:rPr lang="de-DE" altLang="de-DE" sz="1300" dirty="0"/>
              <a:t>entscheidend sind, um den Übergang gut zu bewältigen.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21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5587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805">
              <a:defRPr/>
            </a:pPr>
            <a:r>
              <a:rPr lang="de-DE" altLang="de-DE" sz="1300" dirty="0"/>
              <a:t>Die Schulfähigkeit besteht aus einer Summe von Faktoren. Einigkeit herrscht darüber, dass neben kognitiven auch </a:t>
            </a:r>
            <a:r>
              <a:rPr lang="de-DE" altLang="de-DE" sz="1300" b="1" dirty="0"/>
              <a:t>sozial-emotionale, motivationale und physische Faktoren </a:t>
            </a:r>
            <a:r>
              <a:rPr lang="de-DE" altLang="de-DE" sz="1300" dirty="0"/>
              <a:t>entscheidend sind, um den Übergang gut zu bewältigen.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22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2146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805">
              <a:defRPr/>
            </a:pPr>
            <a:r>
              <a:rPr lang="de-DE" altLang="de-DE" sz="1300" dirty="0"/>
              <a:t>Die Schulfähigkeit besteht aus einer Summe von Faktoren. Einigkeit herrscht darüber, dass neben kognitiven auch </a:t>
            </a:r>
            <a:r>
              <a:rPr lang="de-DE" altLang="de-DE" sz="1300" b="1" dirty="0"/>
              <a:t>sozial-emotionale, motivationale und physische Faktoren </a:t>
            </a:r>
            <a:r>
              <a:rPr lang="de-DE" altLang="de-DE" sz="1300" dirty="0"/>
              <a:t>entscheidend sind, um den Übergang gut zu bewältigen.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23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09116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805">
              <a:defRPr/>
            </a:pPr>
            <a:r>
              <a:rPr lang="de-DE" sz="1300" dirty="0"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Anmeldung: am Tag der Schuleinschreibung im 1. Stock oder im Hort, Mo. – Fr. (ausgenommen Ferienzeit und Feiertage), 09:00 Uhr – 16:00 Uhr</a:t>
            </a:r>
            <a:endParaRPr lang="de-DE" sz="13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55805">
              <a:defRPr/>
            </a:pPr>
            <a:endParaRPr lang="de-DE" altLang="de-DE" sz="130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24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87707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4433">
              <a:defRPr/>
            </a:pPr>
            <a:r>
              <a:rPr lang="de-DE" dirty="0"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Anmeldung: am Tag der Schuleinschreibung im 1. Stock oder im Hort, Mo. – Fr. (ausgenommen Ferienzeit und Feiertage), 09:00 Uhr – 16:00 Uhr</a:t>
            </a:r>
            <a:endParaRPr lang="de-DE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04433">
              <a:defRPr/>
            </a:pPr>
            <a:endParaRPr lang="de-DE" alt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4433">
              <a:defRPr/>
            </a:pPr>
            <a:fld id="{BA1D7B6F-E65C-42E7-86A5-0A01C6C95227}" type="slidenum">
              <a:rPr lang="en-US" sz="1200">
                <a:solidFill>
                  <a:prstClr val="black"/>
                </a:solidFill>
                <a:latin typeface="Calibri" panose="020F0502020204030204"/>
              </a:rPr>
              <a:pPr defTabSz="904433">
                <a:defRPr/>
              </a:pPr>
              <a:t>25</a:t>
            </a:fld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29392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805">
              <a:defRPr/>
            </a:pPr>
            <a:r>
              <a:rPr lang="de-DE" sz="1300" dirty="0"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Anmeldung: am Tag der Schuleinschreibung im 1. Stock oder im Hort, Mo. – Fr. (ausgenommen Ferienzeit und Feiertage), 09:00 Uhr – 16:00 Uhr</a:t>
            </a:r>
            <a:endParaRPr lang="de-DE" sz="13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55805">
              <a:defRPr/>
            </a:pPr>
            <a:endParaRPr lang="de-DE" altLang="de-DE" sz="130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26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23024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‹Nr.›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96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‹Nr.›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‹Nr.›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  <p:sldLayoutId id="2147483672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s-karlheiss.de/" TargetMode="External"/><Relationship Id="rId2" Type="http://schemas.openxmlformats.org/officeDocument/2006/relationships/hyperlink" Target="mailto:sekretariat@gs-karlheiss.de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jpeg"/><Relationship Id="rId4" Type="http://schemas.openxmlformats.org/officeDocument/2006/relationships/image" Target="../media/image27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720000">
            <a:off x="9598000" y="330638"/>
            <a:ext cx="1391775" cy="1111625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Für das </a:t>
            </a:r>
            <a:r>
              <a:rPr lang="en-US" sz="2000" dirty="0" err="1">
                <a:latin typeface="Century Gothic" panose="020B0502020202020204" pitchFamily="34" charset="0"/>
              </a:rPr>
              <a:t>Schuljahr</a:t>
            </a:r>
            <a:r>
              <a:rPr lang="en-US" sz="2000" dirty="0">
                <a:latin typeface="Century Gothic" panose="020B0502020202020204" pitchFamily="34" charset="0"/>
              </a:rPr>
              <a:t> 2024/25</a:t>
            </a:r>
            <a:endParaRPr lang="ru-RU" sz="2000" dirty="0"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840000">
            <a:off x="6819639" y="2654599"/>
            <a:ext cx="5356013" cy="1827069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>
                <a:latin typeface="Century Gothic" panose="020B0502020202020204" pitchFamily="34" charset="0"/>
              </a:rPr>
              <a:t>Schulstart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br>
              <a:rPr lang="en-US" sz="3600" dirty="0">
                <a:latin typeface="Century Gothic" panose="020B0502020202020204" pitchFamily="34" charset="0"/>
              </a:rPr>
            </a:br>
            <a:r>
              <a:rPr lang="en-US" sz="3600" dirty="0">
                <a:latin typeface="Century Gothic" panose="020B0502020202020204" pitchFamily="34" charset="0"/>
              </a:rPr>
              <a:t>an der </a:t>
            </a:r>
            <a:br>
              <a:rPr lang="en-US" sz="3600" dirty="0">
                <a:latin typeface="Century Gothic" panose="020B0502020202020204" pitchFamily="34" charset="0"/>
              </a:rPr>
            </a:br>
            <a:r>
              <a:rPr lang="en-US" sz="3600" dirty="0">
                <a:latin typeface="Century Gothic" panose="020B0502020202020204" pitchFamily="34" charset="0"/>
              </a:rPr>
              <a:t>GS Karl-</a:t>
            </a:r>
            <a:r>
              <a:rPr lang="en-US" sz="3600" dirty="0" err="1">
                <a:latin typeface="Century Gothic" panose="020B0502020202020204" pitchFamily="34" charset="0"/>
              </a:rPr>
              <a:t>Heiß</a:t>
            </a:r>
            <a:endParaRPr lang="ru-RU" sz="3600" dirty="0">
              <a:latin typeface="Century Gothic" panose="020B0502020202020204" pitchFamily="34" charset="0"/>
            </a:endParaRPr>
          </a:p>
        </p:txBody>
      </p:sp>
      <p:pic>
        <p:nvPicPr>
          <p:cNvPr id="8" name="Picture 4" descr="schulegr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" r="2219"/>
          <a:stretch>
            <a:fillRect/>
          </a:stretch>
        </p:blipFill>
        <p:spPr bwMode="auto">
          <a:xfrm rot="20970056">
            <a:off x="330567" y="1631091"/>
            <a:ext cx="5579713" cy="414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logo-evi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923" y="336880"/>
            <a:ext cx="1274432" cy="1274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Untertitel 4">
            <a:extLst>
              <a:ext uri="{FF2B5EF4-FFF2-40B4-BE49-F238E27FC236}">
                <a16:creationId xmlns:a16="http://schemas.microsoft.com/office/drawing/2014/main" id="{51A5CB4D-CF86-FC4A-F417-B4AD489D00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720000" flipH="1">
            <a:off x="12261274" y="7357000"/>
            <a:ext cx="45719" cy="102120"/>
          </a:xfrm>
        </p:spPr>
        <p:txBody>
          <a:bodyPr>
            <a:normAutofit fontScale="25000" lnSpcReduction="20000"/>
          </a:bodyPr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10</a:t>
            </a:fld>
            <a:endParaRPr lang="en-US" noProof="0" dirty="0"/>
          </a:p>
        </p:txBody>
      </p:sp>
      <p:sp>
        <p:nvSpPr>
          <p:cNvPr id="10" name="Oval 4">
            <a:extLst>
              <a:ext uri="{FF2B5EF4-FFF2-40B4-BE49-F238E27FC236}">
                <a16:creationId xmlns:a16="http://schemas.microsoft.com/office/drawing/2014/main" id="{B642B5DB-D024-40F2-8F36-ED95A7E72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636" y="325063"/>
            <a:ext cx="5898530" cy="10468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/>
            <a:r>
              <a:rPr lang="de-DE" altLang="de-DE" sz="2000" b="1" dirty="0">
                <a:solidFill>
                  <a:schemeClr val="bg1"/>
                </a:solidFill>
              </a:rPr>
              <a:t>Sozial-emotionale Schulfähigkeit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830813D-FB3C-7068-BF1F-0B20CDA809FF}"/>
              </a:ext>
            </a:extLst>
          </p:cNvPr>
          <p:cNvSpPr txBox="1"/>
          <p:nvPr/>
        </p:nvSpPr>
        <p:spPr>
          <a:xfrm>
            <a:off x="2399763" y="3141234"/>
            <a:ext cx="8641760" cy="371676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indent="-457200">
              <a:lnSpc>
                <a:spcPct val="110000"/>
              </a:lnSpc>
            </a:pPr>
            <a:r>
              <a:rPr lang="de-DE" sz="2400" b="1" u="sng" dirty="0">
                <a:solidFill>
                  <a:schemeClr val="accent4"/>
                </a:solidFill>
                <a:latin typeface="Century Gothic" panose="020B0502020202020204" pitchFamily="34" charset="0"/>
              </a:rPr>
              <a:t>Aus dem Bereich der sozialen Fähigkeiten:</a:t>
            </a:r>
          </a:p>
          <a:p>
            <a:pPr indent="-457200">
              <a:lnSpc>
                <a:spcPct val="110000"/>
              </a:lnSpc>
            </a:pPr>
            <a:endParaRPr lang="de-DE" sz="1000" u="sng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grüßen, um etwas bitten und sich bedanken können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Wünsche und Anliegen höflich formulieren können 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Rücksicht auf andere Kinder nehmen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mit anderen etwas teilen können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achtsam mit fremden Sachen umgehen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sich in der Gruppe etwas sagen trauen</a:t>
            </a:r>
          </a:p>
          <a:p>
            <a:pPr lvl="1"/>
            <a:endParaRPr lang="de-DE" altLang="de-DE" sz="240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939E313-7989-5088-913E-0E23E4388AEA}"/>
              </a:ext>
            </a:extLst>
          </p:cNvPr>
          <p:cNvSpPr/>
          <p:nvPr/>
        </p:nvSpPr>
        <p:spPr>
          <a:xfrm>
            <a:off x="1615858" y="2582040"/>
            <a:ext cx="90187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de-DE" sz="2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Wichtige schulnahe Voraussetzungen sind beispielsweise:</a:t>
            </a:r>
          </a:p>
        </p:txBody>
      </p:sp>
      <p:sp>
        <p:nvSpPr>
          <p:cNvPr id="2" name="Oval 4">
            <a:extLst>
              <a:ext uri="{FF2B5EF4-FFF2-40B4-BE49-F238E27FC236}">
                <a16:creationId xmlns:a16="http://schemas.microsoft.com/office/drawing/2014/main" id="{0C056E6D-F374-33D9-F59B-3B7D4A9CF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8456" y="1483750"/>
            <a:ext cx="4565463" cy="83127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/>
            <a:r>
              <a:rPr lang="de-DE" altLang="de-DE" dirty="0">
                <a:solidFill>
                  <a:srgbClr val="FFFF00"/>
                </a:solidFill>
              </a:rPr>
              <a:t>positives Selbstwertgefühl</a:t>
            </a:r>
          </a:p>
        </p:txBody>
      </p:sp>
      <p:sp>
        <p:nvSpPr>
          <p:cNvPr id="6" name="Oval 4">
            <a:extLst>
              <a:ext uri="{FF2B5EF4-FFF2-40B4-BE49-F238E27FC236}">
                <a16:creationId xmlns:a16="http://schemas.microsoft.com/office/drawing/2014/main" id="{277939A2-987B-61B4-14A8-C95328410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198" y="1472232"/>
            <a:ext cx="4803325" cy="84279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/>
            <a:r>
              <a:rPr lang="de-DE" altLang="de-DE" dirty="0">
                <a:solidFill>
                  <a:srgbClr val="FFFF00"/>
                </a:solidFill>
              </a:rPr>
              <a:t>positives Sozial- und </a:t>
            </a:r>
          </a:p>
          <a:p>
            <a:pPr algn="ctr" eaLnBrk="1" hangingPunct="1"/>
            <a:r>
              <a:rPr lang="de-DE" altLang="de-DE" dirty="0">
                <a:solidFill>
                  <a:srgbClr val="FFFF00"/>
                </a:solidFill>
              </a:rPr>
              <a:t>Bewältigungsverhalten</a:t>
            </a:r>
          </a:p>
        </p:txBody>
      </p:sp>
    </p:spTree>
    <p:extLst>
      <p:ext uri="{BB962C8B-B14F-4D97-AF65-F5344CB8AC3E}">
        <p14:creationId xmlns:p14="http://schemas.microsoft.com/office/powerpoint/2010/main" val="3246899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11</a:t>
            </a:fld>
            <a:endParaRPr lang="en-US" noProof="0" dirty="0"/>
          </a:p>
        </p:txBody>
      </p:sp>
      <p:sp>
        <p:nvSpPr>
          <p:cNvPr id="2" name="Textfeld 1"/>
          <p:cNvSpPr txBox="1"/>
          <p:nvPr/>
        </p:nvSpPr>
        <p:spPr>
          <a:xfrm>
            <a:off x="2434443" y="1773970"/>
            <a:ext cx="9371557" cy="41718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indent="-457200">
              <a:lnSpc>
                <a:spcPct val="110000"/>
              </a:lnSpc>
            </a:pPr>
            <a:r>
              <a:rPr lang="de-DE" sz="2400" b="1" u="sng" dirty="0">
                <a:solidFill>
                  <a:schemeClr val="accent4"/>
                </a:solidFill>
                <a:latin typeface="Century Gothic" panose="020B0502020202020204" pitchFamily="34" charset="0"/>
              </a:rPr>
              <a:t>Aus dem Bereich der emotional – motivationalen Fähigkeiten:</a:t>
            </a:r>
          </a:p>
          <a:p>
            <a:pPr indent="-457200">
              <a:lnSpc>
                <a:spcPct val="110000"/>
              </a:lnSpc>
            </a:pPr>
            <a:endParaRPr lang="de-DE" sz="1000" u="sng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 eigene Bedürfnisse zurückstellen, </a:t>
            </a:r>
          </a:p>
          <a:p>
            <a:pPr lvl="0"/>
            <a:r>
              <a:rPr 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     z.B. warten, bis man aufgerufen wird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 ertragen können, wenn etwas nicht auf Anhieb gelingt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 sich anstellen, in der Reihe gehen, nicht erster sein müssen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 sich an Regeln halten (z.B. Spielregeln)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 neuen Situationen angstfrei begegnen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 sich für eine Aufgabe verantwortlich fühlen und zu Ende führen</a:t>
            </a:r>
            <a:endParaRPr lang="de-DE" sz="2000" dirty="0">
              <a:latin typeface="Century Gothic" panose="020B0502020202020204" pitchFamily="34" charset="0"/>
            </a:endParaRPr>
          </a:p>
          <a:p>
            <a:endParaRPr lang="de-DE" sz="1600" dirty="0">
              <a:solidFill>
                <a:schemeClr val="accent4"/>
              </a:solidFill>
            </a:endParaRPr>
          </a:p>
          <a:p>
            <a:pPr lvl="0"/>
            <a:endParaRPr lang="de-DE" sz="1600" dirty="0">
              <a:solidFill>
                <a:schemeClr val="accent4"/>
              </a:solidFill>
            </a:endParaRPr>
          </a:p>
          <a:p>
            <a:pPr lvl="0"/>
            <a:endParaRPr lang="de-DE" sz="1600" dirty="0"/>
          </a:p>
          <a:p>
            <a:pPr lvl="0"/>
            <a:endParaRPr lang="de-DE" sz="2400" dirty="0"/>
          </a:p>
          <a:p>
            <a:pPr lvl="1"/>
            <a:r>
              <a:rPr lang="de-DE" altLang="de-DE" sz="1400" dirty="0">
                <a:solidFill>
                  <a:srgbClr val="000000"/>
                </a:solidFill>
              </a:rPr>
              <a:t> </a:t>
            </a:r>
          </a:p>
          <a:p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10" name="Oval 4">
            <a:extLst>
              <a:ext uri="{FF2B5EF4-FFF2-40B4-BE49-F238E27FC236}">
                <a16:creationId xmlns:a16="http://schemas.microsoft.com/office/drawing/2014/main" id="{B642B5DB-D024-40F2-8F36-ED95A7E72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168" y="577572"/>
            <a:ext cx="5514110" cy="83127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/>
            <a:r>
              <a:rPr lang="de-DE" altLang="de-DE" sz="2000" b="1" dirty="0">
                <a:solidFill>
                  <a:schemeClr val="bg1"/>
                </a:solidFill>
              </a:rPr>
              <a:t>Sozial-emotionale Schulfähigkeit</a:t>
            </a:r>
          </a:p>
        </p:txBody>
      </p:sp>
    </p:spTree>
    <p:extLst>
      <p:ext uri="{BB962C8B-B14F-4D97-AF65-F5344CB8AC3E}">
        <p14:creationId xmlns:p14="http://schemas.microsoft.com/office/powerpoint/2010/main" val="1917472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12</a:t>
            </a:fld>
            <a:endParaRPr lang="en-US" noProof="0" dirty="0"/>
          </a:p>
        </p:txBody>
      </p:sp>
      <p:sp>
        <p:nvSpPr>
          <p:cNvPr id="2" name="Textfeld 1"/>
          <p:cNvSpPr txBox="1"/>
          <p:nvPr/>
        </p:nvSpPr>
        <p:spPr>
          <a:xfrm>
            <a:off x="2323531" y="1758953"/>
            <a:ext cx="9746419" cy="436943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spcBef>
                <a:spcPts val="600"/>
              </a:spcBef>
            </a:pPr>
            <a:r>
              <a:rPr lang="de-DE" altLang="de-DE" sz="2400" b="1" u="sng" dirty="0">
                <a:solidFill>
                  <a:schemeClr val="accent4"/>
                </a:solidFill>
                <a:latin typeface="Century Gothic" panose="020B0502020202020204" pitchFamily="34" charset="0"/>
              </a:rPr>
              <a:t>Das können Sie tun:</a:t>
            </a:r>
          </a:p>
          <a:p>
            <a:pPr>
              <a:spcBef>
                <a:spcPts val="600"/>
              </a:spcBef>
            </a:pPr>
            <a:endParaRPr lang="de-DE" altLang="de-DE" sz="1000" u="sng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de-DE" alt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Schenken Sie Ihrem Kind Zuwendung und Aufmerksamkeit.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de-DE" alt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Pflegen Sie Familienrituale.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de-DE" alt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Lassen Sie Ihr Kind auch einmal Neues selber ausprobieren.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de-DE" alt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Fördern Sie die Anstrengungsbereitschaft.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de-DE" alt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Ermöglichen Sie häufig Spielzeit mit anderen Kindern.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de-DE" alt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Legen Sie Wert auf ein höfliches Miteinander.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de-DE" alt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Loben Sie positives Verhalten.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de-DE" alt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Seien Sie liebevoll konsequent.</a:t>
            </a:r>
          </a:p>
          <a:p>
            <a:pPr indent="-457200">
              <a:lnSpc>
                <a:spcPct val="110000"/>
              </a:lnSpc>
            </a:pPr>
            <a:r>
              <a:rPr lang="de-DE" altLang="de-DE" sz="1600" dirty="0">
                <a:solidFill>
                  <a:srgbClr val="000000"/>
                </a:solidFill>
              </a:rPr>
              <a:t>	</a:t>
            </a:r>
          </a:p>
          <a:p>
            <a:pPr lvl="1"/>
            <a:r>
              <a:rPr lang="de-DE" altLang="de-DE" sz="1600" dirty="0">
                <a:solidFill>
                  <a:srgbClr val="000000"/>
                </a:solidFill>
              </a:rPr>
              <a:t>          </a:t>
            </a:r>
          </a:p>
          <a:p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10" name="Oval 4">
            <a:extLst>
              <a:ext uri="{FF2B5EF4-FFF2-40B4-BE49-F238E27FC236}">
                <a16:creationId xmlns:a16="http://schemas.microsoft.com/office/drawing/2014/main" id="{B642B5DB-D024-40F2-8F36-ED95A7E72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728" y="508570"/>
            <a:ext cx="5514110" cy="83127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/>
            <a:r>
              <a:rPr lang="de-DE" altLang="de-DE" sz="2000" b="1" dirty="0">
                <a:solidFill>
                  <a:schemeClr val="bg1"/>
                </a:solidFill>
              </a:rPr>
              <a:t>Sozial-emotionale Schulfähigkeit</a:t>
            </a:r>
          </a:p>
        </p:txBody>
      </p:sp>
    </p:spTree>
    <p:extLst>
      <p:ext uri="{BB962C8B-B14F-4D97-AF65-F5344CB8AC3E}">
        <p14:creationId xmlns:p14="http://schemas.microsoft.com/office/powerpoint/2010/main" val="2389567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13</a:t>
            </a:fld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F8BC50-EDD7-4C40-B71D-703B7C02A1BD}"/>
              </a:ext>
            </a:extLst>
          </p:cNvPr>
          <p:cNvSpPr txBox="1">
            <a:spLocks noChangeArrowheads="1"/>
          </p:cNvSpPr>
          <p:nvPr/>
        </p:nvSpPr>
        <p:spPr>
          <a:xfrm>
            <a:off x="1503122" y="2843356"/>
            <a:ext cx="10997852" cy="3666426"/>
          </a:xfrm>
          <a:prstGeom prst="rect">
            <a:avLst/>
          </a:prstGeom>
        </p:spPr>
        <p:txBody>
          <a:bodyPr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5100" b="1" u="sng" dirty="0">
                <a:latin typeface="Century Gothic" panose="020B0502020202020204" pitchFamily="34" charset="0"/>
              </a:rPr>
              <a:t>Aus dem Bereich der Merkfähigkeit und Aufmerksamkeitssteuerung</a:t>
            </a:r>
          </a:p>
          <a:p>
            <a:pPr marL="0" indent="0">
              <a:buNone/>
            </a:pPr>
            <a:endParaRPr lang="de-DE" sz="4200" u="sng" dirty="0">
              <a:latin typeface="Century Gothic" panose="020B0502020202020204" pitchFamily="34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de-DE" sz="4200" dirty="0">
                <a:latin typeface="Century Gothic" panose="020B0502020202020204" pitchFamily="34" charset="0"/>
              </a:rPr>
              <a:t> vollständigen Namen und Adresse nennen können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de-DE" sz="4200" dirty="0">
                <a:latin typeface="Century Gothic" panose="020B0502020202020204" pitchFamily="34" charset="0"/>
              </a:rPr>
              <a:t> sich drei Dinge sicher merken können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de-DE" sz="4200" dirty="0">
                <a:latin typeface="Century Gothic" panose="020B0502020202020204" pitchFamily="34" charset="0"/>
              </a:rPr>
              <a:t> einen Auftrag, der aus mehreren Teilen besteht, erfassen und ausführen</a:t>
            </a:r>
          </a:p>
          <a:p>
            <a:pPr marL="0" lvl="0" indent="0">
              <a:buNone/>
            </a:pPr>
            <a:r>
              <a:rPr lang="de-DE" sz="4200" dirty="0">
                <a:latin typeface="Century Gothic" panose="020B0502020202020204" pitchFamily="34" charset="0"/>
              </a:rPr>
              <a:t>    (z.B. „Gehe in die Küche, nimm den Apfelsaft und stelle die Flasche auf den Tisch.“)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de-DE" sz="4200" dirty="0">
                <a:latin typeface="Century Gothic" panose="020B0502020202020204" pitchFamily="34" charset="0"/>
              </a:rPr>
              <a:t> sich konzentrieren können </a:t>
            </a:r>
          </a:p>
          <a:p>
            <a:pPr marL="0" lvl="0" indent="0">
              <a:buNone/>
            </a:pPr>
            <a:r>
              <a:rPr lang="de-DE" sz="4200" dirty="0">
                <a:latin typeface="Century Gothic" panose="020B0502020202020204" pitchFamily="34" charset="0"/>
              </a:rPr>
              <a:t>    (z.B. Ein Spiel zu Ende spielen, eine Arbeit vollständig ausführen)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de-DE" sz="4200" dirty="0">
                <a:latin typeface="Century Gothic" panose="020B0502020202020204" pitchFamily="34" charset="0"/>
              </a:rPr>
              <a:t> eine gewisse Zeit ruhig sitzen bleiben können                     </a:t>
            </a:r>
          </a:p>
        </p:txBody>
      </p:sp>
      <p:pic>
        <p:nvPicPr>
          <p:cNvPr id="6" name="Picture 4" descr="j0240419">
            <a:extLst>
              <a:ext uri="{FF2B5EF4-FFF2-40B4-BE49-F238E27FC236}">
                <a16:creationId xmlns:a16="http://schemas.microsoft.com/office/drawing/2014/main" id="{A7FB53F5-F56C-4D11-AA31-BBE1EBC44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746" y="177241"/>
            <a:ext cx="2067253" cy="1176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8">
            <a:extLst>
              <a:ext uri="{FF2B5EF4-FFF2-40B4-BE49-F238E27FC236}">
                <a16:creationId xmlns:a16="http://schemas.microsoft.com/office/drawing/2014/main" id="{E86D8CE1-1406-46BF-B148-BC8D91B57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01" y="471119"/>
            <a:ext cx="5419412" cy="1093034"/>
          </a:xfrm>
          <a:prstGeom prst="ellipse">
            <a:avLst/>
          </a:prstGeom>
          <a:solidFill>
            <a:srgbClr val="EEEE7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/>
            <a:r>
              <a:rPr lang="de-DE" altLang="de-DE" sz="2000" b="1" dirty="0">
                <a:solidFill>
                  <a:schemeClr val="accent1"/>
                </a:solidFill>
              </a:rPr>
              <a:t>Kognitive Schulfähigkeit</a:t>
            </a:r>
          </a:p>
        </p:txBody>
      </p:sp>
      <p:sp>
        <p:nvSpPr>
          <p:cNvPr id="9" name="Rechteck 8"/>
          <p:cNvSpPr/>
          <p:nvPr/>
        </p:nvSpPr>
        <p:spPr>
          <a:xfrm>
            <a:off x="-297564" y="1972922"/>
            <a:ext cx="115473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de-DE" sz="2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Wichtige schulnahe Lernvoraussetzungen sind beispielsweise:</a:t>
            </a:r>
          </a:p>
        </p:txBody>
      </p:sp>
    </p:spTree>
    <p:extLst>
      <p:ext uri="{BB962C8B-B14F-4D97-AF65-F5344CB8AC3E}">
        <p14:creationId xmlns:p14="http://schemas.microsoft.com/office/powerpoint/2010/main" val="3582514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14</a:t>
            </a:fld>
            <a:endParaRPr lang="en-US" noProof="0" dirty="0"/>
          </a:p>
        </p:txBody>
      </p:sp>
      <p:pic>
        <p:nvPicPr>
          <p:cNvPr id="6" name="Picture 4" descr="j0240419">
            <a:extLst>
              <a:ext uri="{FF2B5EF4-FFF2-40B4-BE49-F238E27FC236}">
                <a16:creationId xmlns:a16="http://schemas.microsoft.com/office/drawing/2014/main" id="{A7FB53F5-F56C-4D11-AA31-BBE1EBC44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747" y="350968"/>
            <a:ext cx="2067253" cy="1176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8">
            <a:extLst>
              <a:ext uri="{FF2B5EF4-FFF2-40B4-BE49-F238E27FC236}">
                <a16:creationId xmlns:a16="http://schemas.microsoft.com/office/drawing/2014/main" id="{E86D8CE1-1406-46BF-B148-BC8D91B57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00" y="392538"/>
            <a:ext cx="5485399" cy="1093489"/>
          </a:xfrm>
          <a:prstGeom prst="ellipse">
            <a:avLst/>
          </a:prstGeom>
          <a:solidFill>
            <a:srgbClr val="EEEE7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/>
            <a:r>
              <a:rPr lang="de-DE" altLang="de-DE" sz="2000" b="1" dirty="0">
                <a:solidFill>
                  <a:schemeClr val="accent1"/>
                </a:solidFill>
              </a:rPr>
              <a:t>Kognitive Schulfähigkeit</a:t>
            </a:r>
          </a:p>
        </p:txBody>
      </p:sp>
      <p:sp>
        <p:nvSpPr>
          <p:cNvPr id="2" name="Rechteck 1"/>
          <p:cNvSpPr/>
          <p:nvPr/>
        </p:nvSpPr>
        <p:spPr>
          <a:xfrm>
            <a:off x="2480152" y="2674824"/>
            <a:ext cx="1051351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de-DE" sz="2400" b="1" u="sng" dirty="0">
                <a:solidFill>
                  <a:schemeClr val="accent4"/>
                </a:solidFill>
                <a:latin typeface="Century Gothic" panose="020B0502020202020204" pitchFamily="34" charset="0"/>
              </a:rPr>
              <a:t>Aus dem Bereich der Sprachfähigkeit:</a:t>
            </a:r>
          </a:p>
          <a:p>
            <a:pPr fontAlgn="base"/>
            <a:endParaRPr lang="de-DE" sz="2400" u="sng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fontAlgn="base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 Wörter in Silben gliedern können</a:t>
            </a:r>
          </a:p>
          <a:p>
            <a:pPr fontAlgn="base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 Reime erkennen</a:t>
            </a:r>
          </a:p>
          <a:p>
            <a:pPr fontAlgn="base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 Laute heraushören</a:t>
            </a:r>
          </a:p>
          <a:p>
            <a:pPr fontAlgn="base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 Bilder in eine Reihenfolge bringen und </a:t>
            </a:r>
          </a:p>
          <a:p>
            <a:pPr fontAlgn="base"/>
            <a:r>
              <a:rPr 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    die Geschichte dazu erzählen</a:t>
            </a:r>
          </a:p>
          <a:p>
            <a:pPr lvl="0" fontAlgn="base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 deutlich sprechen können</a:t>
            </a:r>
          </a:p>
        </p:txBody>
      </p:sp>
      <p:sp>
        <p:nvSpPr>
          <p:cNvPr id="9" name="Rechteck 8"/>
          <p:cNvSpPr/>
          <p:nvPr/>
        </p:nvSpPr>
        <p:spPr>
          <a:xfrm>
            <a:off x="258618" y="1989148"/>
            <a:ext cx="114161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de-DE" sz="2400" b="1" dirty="0">
                <a:solidFill>
                  <a:schemeClr val="accent1"/>
                </a:solidFill>
              </a:rPr>
              <a:t>Wichtige schulnahe Lernvoraussetzungen sind beispielsweise:</a:t>
            </a:r>
          </a:p>
        </p:txBody>
      </p:sp>
    </p:spTree>
    <p:extLst>
      <p:ext uri="{BB962C8B-B14F-4D97-AF65-F5344CB8AC3E}">
        <p14:creationId xmlns:p14="http://schemas.microsoft.com/office/powerpoint/2010/main" val="2936893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15</a:t>
            </a:fld>
            <a:endParaRPr lang="en-US" noProof="0" dirty="0"/>
          </a:p>
        </p:txBody>
      </p:sp>
      <p:pic>
        <p:nvPicPr>
          <p:cNvPr id="6" name="Picture 4" descr="j0240419">
            <a:extLst>
              <a:ext uri="{FF2B5EF4-FFF2-40B4-BE49-F238E27FC236}">
                <a16:creationId xmlns:a16="http://schemas.microsoft.com/office/drawing/2014/main" id="{A7FB53F5-F56C-4D11-AA31-BBE1EBC44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086" y="270488"/>
            <a:ext cx="2067253" cy="1176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8">
            <a:extLst>
              <a:ext uri="{FF2B5EF4-FFF2-40B4-BE49-F238E27FC236}">
                <a16:creationId xmlns:a16="http://schemas.microsoft.com/office/drawing/2014/main" id="{E86D8CE1-1406-46BF-B148-BC8D91B57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661" y="448824"/>
            <a:ext cx="5475972" cy="1013009"/>
          </a:xfrm>
          <a:prstGeom prst="ellipse">
            <a:avLst/>
          </a:prstGeom>
          <a:solidFill>
            <a:srgbClr val="EEEE7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de-DE" altLang="de-DE" sz="2000" b="1" dirty="0">
                <a:solidFill>
                  <a:schemeClr val="accent1"/>
                </a:solidFill>
              </a:rPr>
              <a:t>Kognitive Schulfähigkeit</a:t>
            </a:r>
          </a:p>
        </p:txBody>
      </p:sp>
      <p:sp>
        <p:nvSpPr>
          <p:cNvPr id="8" name="Rechteck 7"/>
          <p:cNvSpPr/>
          <p:nvPr/>
        </p:nvSpPr>
        <p:spPr>
          <a:xfrm>
            <a:off x="613776" y="2447794"/>
            <a:ext cx="11486366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2400" b="1" u="sng" dirty="0">
                <a:solidFill>
                  <a:schemeClr val="accent4"/>
                </a:solidFill>
                <a:latin typeface="Century Gothic" panose="020B0502020202020204" pitchFamily="34" charset="0"/>
              </a:rPr>
              <a:t>Aus dem Bereich der mathematischen Fähigkeiten:</a:t>
            </a:r>
          </a:p>
          <a:p>
            <a:pPr lvl="0"/>
            <a:endParaRPr lang="de-DE" sz="1000" u="sng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fontAlgn="base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 Mengen- und Längen vergleichen und zuordnen</a:t>
            </a:r>
            <a:br>
              <a:rPr 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</a:br>
            <a:endParaRPr lang="de-DE" sz="24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fontAlgn="base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 verschiedene wichtige Begriffe kennen z.B.</a:t>
            </a:r>
          </a:p>
          <a:p>
            <a:r>
              <a:rPr 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                  Lagebegriffe:  … rechts, links, oben, unten, … </a:t>
            </a:r>
          </a:p>
          <a:p>
            <a:r>
              <a:rPr 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                  Größenbegriffe: … größer, kleiner, mehr, weniger       </a:t>
            </a:r>
          </a:p>
          <a:p>
            <a:r>
              <a:rPr 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                  Farbenbegriffe:  … rot, grün, blau, gelb, …        </a:t>
            </a:r>
          </a:p>
          <a:p>
            <a:r>
              <a:rPr 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                  Mengenbegriffe: Zählen von 1 – 10, eine Menge auf einen Blick 		      erfassen</a:t>
            </a:r>
            <a:br>
              <a:rPr 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</a:br>
            <a:endParaRPr lang="de-DE" sz="24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fontAlgn="base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 Muster erkennen</a:t>
            </a:r>
          </a:p>
          <a:p>
            <a:endParaRPr lang="de-DE" sz="2300" dirty="0"/>
          </a:p>
        </p:txBody>
      </p:sp>
      <p:sp>
        <p:nvSpPr>
          <p:cNvPr id="9" name="Rechteck 8"/>
          <p:cNvSpPr/>
          <p:nvPr/>
        </p:nvSpPr>
        <p:spPr>
          <a:xfrm>
            <a:off x="-458834" y="1709266"/>
            <a:ext cx="113145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de-DE" sz="2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Wichtige schulnahe Lernvoraussetzungen sind beispielsweise:</a:t>
            </a:r>
          </a:p>
        </p:txBody>
      </p:sp>
    </p:spTree>
    <p:extLst>
      <p:ext uri="{BB962C8B-B14F-4D97-AF65-F5344CB8AC3E}">
        <p14:creationId xmlns:p14="http://schemas.microsoft.com/office/powerpoint/2010/main" val="1444391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16</a:t>
            </a:fld>
            <a:endParaRPr lang="en-US" noProof="0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E1ED6AC-BA18-4092-A712-A4F35925D994}"/>
              </a:ext>
            </a:extLst>
          </p:cNvPr>
          <p:cNvSpPr txBox="1">
            <a:spLocks noChangeArrowheads="1"/>
          </p:cNvSpPr>
          <p:nvPr/>
        </p:nvSpPr>
        <p:spPr>
          <a:xfrm>
            <a:off x="2232092" y="2407701"/>
            <a:ext cx="9573908" cy="398333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de-DE" sz="2400" b="1" u="sng" dirty="0">
                <a:latin typeface="Century Gothic" panose="020B0502020202020204" pitchFamily="34" charset="0"/>
              </a:rPr>
              <a:t>Körperlich-gesundheitliche Voraussetzungen</a:t>
            </a:r>
            <a:br>
              <a:rPr lang="de-DE" sz="2300" dirty="0">
                <a:latin typeface="Century Gothic" panose="020B0502020202020204" pitchFamily="34" charset="0"/>
              </a:rPr>
            </a:br>
            <a:endParaRPr lang="de-DE" sz="1000" dirty="0">
              <a:latin typeface="Century Gothic" panose="020B0502020202020204" pitchFamily="34" charset="0"/>
            </a:endParaRPr>
          </a:p>
          <a:p>
            <a:pPr marL="357188" indent="-357188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de-DE" sz="2400" dirty="0">
                <a:latin typeface="Century Gothic" panose="020B0502020202020204" pitchFamily="34" charset="0"/>
              </a:rPr>
              <a:t>Eine gute Körperbeherrschung und ein gutes Körpergefühl trägt zu einem positiven Selbstbild bei. </a:t>
            </a:r>
            <a:br>
              <a:rPr lang="de-DE" sz="2400" dirty="0">
                <a:latin typeface="Century Gothic" panose="020B0502020202020204" pitchFamily="34" charset="0"/>
              </a:rPr>
            </a:br>
            <a:endParaRPr lang="de-DE" sz="2400" dirty="0">
              <a:latin typeface="Century Gothic" panose="020B0502020202020204" pitchFamily="34" charset="0"/>
            </a:endParaRPr>
          </a:p>
          <a:p>
            <a:pPr marL="357188" indent="-357188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de-DE" sz="2400" dirty="0">
                <a:latin typeface="Century Gothic" panose="020B0502020202020204" pitchFamily="34" charset="0"/>
              </a:rPr>
              <a:t>Besondere Aufmerksamkeit ist dem Seh- und Hörvermögen zu schenken, da diese eng mit den Lese- und Schreibleistungen zusammenhängen. </a:t>
            </a:r>
            <a:br>
              <a:rPr lang="de-DE" sz="2400" dirty="0">
                <a:latin typeface="Century Gothic" panose="020B0502020202020204" pitchFamily="34" charset="0"/>
              </a:rPr>
            </a:br>
            <a:endParaRPr lang="de-DE" sz="2400" dirty="0">
              <a:latin typeface="Century Gothic" panose="020B0502020202020204" pitchFamily="34" charset="0"/>
            </a:endParaRPr>
          </a:p>
          <a:p>
            <a:pPr marL="357188" indent="-357188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de-DE" sz="2400" dirty="0">
                <a:latin typeface="Century Gothic" panose="020B0502020202020204" pitchFamily="34" charset="0"/>
              </a:rPr>
              <a:t>Manuelle Geschicklichkeit unterstützt die Feinmotorik des Schreibenlernens.</a:t>
            </a:r>
            <a:endParaRPr lang="de-DE" altLang="de-DE" sz="2400" dirty="0">
              <a:latin typeface="Century Gothic" panose="020B0502020202020204" pitchFamily="34" charset="0"/>
            </a:endParaRPr>
          </a:p>
        </p:txBody>
      </p:sp>
      <p:sp>
        <p:nvSpPr>
          <p:cNvPr id="6" name="Oval 6">
            <a:extLst>
              <a:ext uri="{FF2B5EF4-FFF2-40B4-BE49-F238E27FC236}">
                <a16:creationId xmlns:a16="http://schemas.microsoft.com/office/drawing/2014/main" id="{B0256A5B-EE98-414D-AB34-F0476D3D8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074" y="466963"/>
            <a:ext cx="5410986" cy="1062493"/>
          </a:xfrm>
          <a:prstGeom prst="ellipse">
            <a:avLst/>
          </a:prstGeom>
          <a:solidFill>
            <a:srgbClr val="70F47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/>
            <a:r>
              <a:rPr lang="de-DE" altLang="de-DE" sz="2000" b="1" dirty="0"/>
              <a:t>Körperliche Schulfähigkeit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624" y="466963"/>
            <a:ext cx="2150339" cy="205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89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17</a:t>
            </a:fld>
            <a:endParaRPr lang="en-US" noProof="0" dirty="0"/>
          </a:p>
        </p:txBody>
      </p:sp>
      <p:sp>
        <p:nvSpPr>
          <p:cNvPr id="6" name="Oval 6">
            <a:extLst>
              <a:ext uri="{FF2B5EF4-FFF2-40B4-BE49-F238E27FC236}">
                <a16:creationId xmlns:a16="http://schemas.microsoft.com/office/drawing/2014/main" id="{B0256A5B-EE98-414D-AB34-F0476D3D8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566" y="372376"/>
            <a:ext cx="5373786" cy="1117477"/>
          </a:xfrm>
          <a:prstGeom prst="ellipse">
            <a:avLst/>
          </a:prstGeom>
          <a:solidFill>
            <a:srgbClr val="70F47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de-DE" altLang="de-DE" sz="2000" b="1" dirty="0"/>
              <a:t>Körperliche Schulfähigkeit</a:t>
            </a:r>
          </a:p>
        </p:txBody>
      </p:sp>
      <p:sp>
        <p:nvSpPr>
          <p:cNvPr id="7" name="Rechteck 6"/>
          <p:cNvSpPr/>
          <p:nvPr/>
        </p:nvSpPr>
        <p:spPr>
          <a:xfrm>
            <a:off x="-724174" y="1722987"/>
            <a:ext cx="113145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de-DE" sz="2400" b="1" dirty="0">
                <a:solidFill>
                  <a:schemeClr val="accent1"/>
                </a:solidFill>
              </a:rPr>
              <a:t>Wichtige schulnahe Lernvoraussetzungen sind beispielsweise:</a:t>
            </a:r>
          </a:p>
        </p:txBody>
      </p:sp>
      <p:sp>
        <p:nvSpPr>
          <p:cNvPr id="2" name="Rechteck 1"/>
          <p:cNvSpPr/>
          <p:nvPr/>
        </p:nvSpPr>
        <p:spPr>
          <a:xfrm>
            <a:off x="2170386" y="2417786"/>
            <a:ext cx="9635614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sz="2400" b="1" u="sng" dirty="0">
                <a:solidFill>
                  <a:schemeClr val="accent4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Aus dem Bereich der motorische Fähigkeiten:</a:t>
            </a:r>
          </a:p>
          <a:p>
            <a:pPr>
              <a:spcAft>
                <a:spcPts val="0"/>
              </a:spcAft>
            </a:pPr>
            <a:endParaRPr lang="de-DE" sz="1000" b="1" u="sng" dirty="0">
              <a:solidFill>
                <a:schemeClr val="accent4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chemeClr val="accent4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einen Stift richtig halten und spitzen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chemeClr val="accent4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ein Blatt sauber einkleben (Klebestift verwenden)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chemeClr val="accent4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genau ausschneiden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chemeClr val="accent4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mit Holzfarbstiften malen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chemeClr val="accent4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ein Federmäppchen und eine Schultasche ordentlich einräumen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sich an- und ausziehen (Schuhe binden, Reißverschluss zumachen)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sich die Nase putzen, Hände waschen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Hygiene auf der Toilette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216" y="372376"/>
            <a:ext cx="1180559" cy="94403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1480" y="533142"/>
            <a:ext cx="2302263" cy="113102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96925">
            <a:off x="10072039" y="1896892"/>
            <a:ext cx="1688013" cy="175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25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18</a:t>
            </a:fld>
            <a:endParaRPr lang="en-US" noProof="0" dirty="0"/>
          </a:p>
        </p:txBody>
      </p:sp>
      <p:sp>
        <p:nvSpPr>
          <p:cNvPr id="6" name="Oval 6">
            <a:extLst>
              <a:ext uri="{FF2B5EF4-FFF2-40B4-BE49-F238E27FC236}">
                <a16:creationId xmlns:a16="http://schemas.microsoft.com/office/drawing/2014/main" id="{B0256A5B-EE98-414D-AB34-F0476D3D8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273" y="497058"/>
            <a:ext cx="5299114" cy="1112306"/>
          </a:xfrm>
          <a:prstGeom prst="ellipse">
            <a:avLst/>
          </a:prstGeom>
          <a:solidFill>
            <a:srgbClr val="70F47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de-DE" altLang="de-DE" sz="2000" b="1" dirty="0"/>
              <a:t>Körperliche Schulfähigkeit</a:t>
            </a:r>
          </a:p>
        </p:txBody>
      </p:sp>
      <p:sp>
        <p:nvSpPr>
          <p:cNvPr id="7" name="Rechteck 6"/>
          <p:cNvSpPr/>
          <p:nvPr/>
        </p:nvSpPr>
        <p:spPr>
          <a:xfrm>
            <a:off x="414272" y="1882747"/>
            <a:ext cx="109002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de-DE" sz="2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Wichtige schulnahe Lernvoraussetzungen sind beispielsweise: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972" y="618831"/>
            <a:ext cx="997412" cy="79758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312625">
            <a:off x="9837022" y="1215043"/>
            <a:ext cx="2065153" cy="101453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96925">
            <a:off x="10262583" y="3294005"/>
            <a:ext cx="1094854" cy="1135489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 l="6425" t="31325" r="13253" b="28916"/>
          <a:stretch>
            <a:fillRect/>
          </a:stretch>
        </p:blipFill>
        <p:spPr bwMode="auto">
          <a:xfrm rot="5400000">
            <a:off x="2305603" y="2736004"/>
            <a:ext cx="3414702" cy="30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 l="14859" t="27711" r="17671" b="39759"/>
          <a:stretch>
            <a:fillRect/>
          </a:stretch>
        </p:blipFill>
        <p:spPr bwMode="auto">
          <a:xfrm>
            <a:off x="5873582" y="2617796"/>
            <a:ext cx="3734802" cy="324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66063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19</a:t>
            </a:fld>
            <a:endParaRPr lang="en-US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 rot="21180000">
            <a:off x="-11712" y="360723"/>
            <a:ext cx="4882898" cy="1209057"/>
          </a:xfrm>
        </p:spPr>
        <p:txBody>
          <a:bodyPr>
            <a:noAutofit/>
          </a:bodyPr>
          <a:lstStyle/>
          <a:p>
            <a:pPr algn="ctr"/>
            <a:r>
              <a:rPr lang="de-DE" altLang="de-DE" dirty="0">
                <a:latin typeface="Century Gothic" panose="020B0502020202020204" pitchFamily="34" charset="0"/>
              </a:rPr>
              <a:t>Vorbereitung auf die Schule</a:t>
            </a:r>
            <a:endParaRPr lang="de-DE" dirty="0">
              <a:latin typeface="Century Gothic" panose="020B0502020202020204" pitchFamily="34" charset="0"/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A1EB97C-69D8-4F77-976C-D6DC68D45AD4}"/>
              </a:ext>
            </a:extLst>
          </p:cNvPr>
          <p:cNvSpPr txBox="1">
            <a:spLocks/>
          </p:cNvSpPr>
          <p:nvPr/>
        </p:nvSpPr>
        <p:spPr>
          <a:xfrm>
            <a:off x="2349910" y="2237624"/>
            <a:ext cx="9842090" cy="515264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de-DE" sz="2400" u="sng" dirty="0">
                <a:latin typeface="Century Gothic" panose="020B0502020202020204" pitchFamily="34" charset="0"/>
              </a:rPr>
              <a:t>Sie können darauf achten, dass ihr Kind</a:t>
            </a:r>
            <a:endParaRPr lang="de-DE" sz="1000" u="sng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sz="2400" dirty="0">
                <a:latin typeface="Century Gothic" panose="020B0502020202020204" pitchFamily="34" charset="0"/>
              </a:rPr>
              <a:t> </a:t>
            </a:r>
            <a:r>
              <a:rPr lang="de-DE" sz="2400" b="1" dirty="0">
                <a:latin typeface="Century Gothic" panose="020B0502020202020204" pitchFamily="34" charset="0"/>
              </a:rPr>
              <a:t>selbstständig isst </a:t>
            </a:r>
            <a:r>
              <a:rPr lang="de-DE" sz="2400" dirty="0">
                <a:latin typeface="Century Gothic" panose="020B0502020202020204" pitchFamily="34" charset="0"/>
              </a:rPr>
              <a:t>und sich </a:t>
            </a:r>
            <a:r>
              <a:rPr lang="de-DE" sz="2400" b="1" dirty="0">
                <a:latin typeface="Century Gothic" panose="020B0502020202020204" pitchFamily="34" charset="0"/>
              </a:rPr>
              <a:t>alleine an- und auszieht.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sz="2400" dirty="0">
                <a:latin typeface="Century Gothic" panose="020B0502020202020204" pitchFamily="34" charset="0"/>
              </a:rPr>
              <a:t> </a:t>
            </a:r>
            <a:r>
              <a:rPr lang="de-DE" sz="2400" b="1" dirty="0">
                <a:latin typeface="Century Gothic" panose="020B0502020202020204" pitchFamily="34" charset="0"/>
              </a:rPr>
              <a:t>alleine zur Toilette geht </a:t>
            </a:r>
            <a:r>
              <a:rPr lang="de-DE" sz="2400" dirty="0">
                <a:latin typeface="Century Gothic" panose="020B0502020202020204" pitchFamily="34" charset="0"/>
              </a:rPr>
              <a:t>und sich zuverlässig </a:t>
            </a:r>
            <a:r>
              <a:rPr lang="de-DE" sz="2400" b="1" dirty="0">
                <a:latin typeface="Century Gothic" panose="020B0502020202020204" pitchFamily="34" charset="0"/>
              </a:rPr>
              <a:t>die Hände wäscht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sz="2400" dirty="0">
                <a:latin typeface="Century Gothic" panose="020B0502020202020204" pitchFamily="34" charset="0"/>
              </a:rPr>
              <a:t> einen </a:t>
            </a:r>
            <a:r>
              <a:rPr lang="de-DE" sz="2400" b="1" dirty="0">
                <a:latin typeface="Century Gothic" panose="020B0502020202020204" pitchFamily="34" charset="0"/>
              </a:rPr>
              <a:t>regelmäßigen Tagesablauf und ausreichend Schlaf </a:t>
            </a:r>
            <a:r>
              <a:rPr lang="de-DE" sz="2400" dirty="0">
                <a:latin typeface="Century Gothic" panose="020B0502020202020204" pitchFamily="34" charset="0"/>
              </a:rPr>
              <a:t>bekommt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sz="2400" dirty="0">
                <a:latin typeface="Century Gothic" panose="020B0502020202020204" pitchFamily="34" charset="0"/>
              </a:rPr>
              <a:t> sich </a:t>
            </a:r>
            <a:r>
              <a:rPr lang="de-DE" sz="2400" b="1" dirty="0">
                <a:latin typeface="Century Gothic" panose="020B0502020202020204" pitchFamily="34" charset="0"/>
              </a:rPr>
              <a:t>regelmäßig bewegt </a:t>
            </a:r>
            <a:r>
              <a:rPr lang="de-DE" sz="2400" dirty="0">
                <a:latin typeface="Century Gothic" panose="020B0502020202020204" pitchFamily="34" charset="0"/>
              </a:rPr>
              <a:t>und auf die </a:t>
            </a:r>
            <a:r>
              <a:rPr lang="de-DE" sz="2400" b="1" dirty="0">
                <a:latin typeface="Century Gothic" panose="020B0502020202020204" pitchFamily="34" charset="0"/>
              </a:rPr>
              <a:t>Körperhaltung </a:t>
            </a:r>
            <a:r>
              <a:rPr lang="de-DE" sz="2400" dirty="0">
                <a:latin typeface="Century Gothic" panose="020B0502020202020204" pitchFamily="34" charset="0"/>
              </a:rPr>
              <a:t>achtet</a:t>
            </a:r>
            <a:endParaRPr lang="de-DE" sz="2400" b="1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sz="2400" dirty="0">
                <a:latin typeface="Century Gothic" panose="020B0502020202020204" pitchFamily="34" charset="0"/>
              </a:rPr>
              <a:t> mit Ihnen zusammen den </a:t>
            </a:r>
            <a:r>
              <a:rPr lang="de-DE" sz="2400" b="1" dirty="0">
                <a:latin typeface="Century Gothic" panose="020B0502020202020204" pitchFamily="34" charset="0"/>
              </a:rPr>
              <a:t>Schulweg</a:t>
            </a:r>
            <a:r>
              <a:rPr lang="de-DE" sz="2400" dirty="0">
                <a:latin typeface="Century Gothic" panose="020B0502020202020204" pitchFamily="34" charset="0"/>
              </a:rPr>
              <a:t> </a:t>
            </a:r>
            <a:r>
              <a:rPr lang="de-DE" sz="2400" b="1" dirty="0">
                <a:latin typeface="Century Gothic" panose="020B0502020202020204" pitchFamily="34" charset="0"/>
              </a:rPr>
              <a:t>einübt und diesen kennt</a:t>
            </a:r>
            <a:endParaRPr lang="de-DE" sz="2400" dirty="0">
              <a:latin typeface="Century Gothic" panose="020B05020202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 rot="866280">
            <a:off x="7561290" y="1143551"/>
            <a:ext cx="3857883" cy="101566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Century Gothic" panose="020B0502020202020204" pitchFamily="34" charset="0"/>
              </a:rPr>
              <a:t>Was können Sie </a:t>
            </a:r>
          </a:p>
          <a:p>
            <a:r>
              <a:rPr lang="de-DE" sz="3000" dirty="0">
                <a:solidFill>
                  <a:schemeClr val="bg1"/>
                </a:solidFill>
                <a:latin typeface="Century Gothic" panose="020B0502020202020204" pitchFamily="34" charset="0"/>
              </a:rPr>
              <a:t>im Vorfeld tun?</a:t>
            </a:r>
          </a:p>
        </p:txBody>
      </p:sp>
    </p:spTree>
    <p:extLst>
      <p:ext uri="{BB962C8B-B14F-4D97-AF65-F5344CB8AC3E}">
        <p14:creationId xmlns:p14="http://schemas.microsoft.com/office/powerpoint/2010/main" val="1626071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</a:t>
            </a:fld>
            <a:endParaRPr lang="en-US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 rot="21180000">
            <a:off x="276912" y="334896"/>
            <a:ext cx="4723124" cy="1156295"/>
          </a:xfrm>
        </p:spPr>
        <p:txBody>
          <a:bodyPr>
            <a:normAutofit fontScale="90000"/>
          </a:bodyPr>
          <a:lstStyle/>
          <a:p>
            <a:r>
              <a:rPr lang="de-DE" dirty="0">
                <a:latin typeface="Century Gothic" panose="020B0502020202020204" pitchFamily="34" charset="0"/>
              </a:rPr>
              <a:t>Herzlich Willkommen bei uns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2918564" y="1628384"/>
            <a:ext cx="6951300" cy="51782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2400" b="1" u="sng" dirty="0">
                <a:latin typeface="Century Gothic" panose="020B0502020202020204" pitchFamily="34" charset="0"/>
              </a:rPr>
              <a:t>Kontakt: </a:t>
            </a:r>
          </a:p>
          <a:p>
            <a:pPr marL="0" indent="0">
              <a:buNone/>
            </a:pPr>
            <a:endParaRPr lang="de-DE" sz="1000" b="1" u="sng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de-DE" sz="2400" dirty="0">
                <a:latin typeface="Century Gothic" panose="020B0502020202020204" pitchFamily="34" charset="0"/>
              </a:rPr>
              <a:t>Tel: 0871/9 45 32 01</a:t>
            </a:r>
          </a:p>
          <a:p>
            <a:pPr marL="0" indent="0">
              <a:buNone/>
            </a:pPr>
            <a:endParaRPr lang="de-DE" sz="24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de-DE" sz="2400" dirty="0">
                <a:latin typeface="Century Gothic" panose="020B0502020202020204" pitchFamily="34" charset="0"/>
              </a:rPr>
              <a:t>Öffnungszeiten des Sekretariats: </a:t>
            </a:r>
          </a:p>
          <a:p>
            <a:pPr marL="0" indent="0">
              <a:buNone/>
            </a:pPr>
            <a:r>
              <a:rPr lang="de-DE" sz="2000" b="1" dirty="0">
                <a:latin typeface="Century Gothic" panose="020B0502020202020204" pitchFamily="34" charset="0"/>
              </a:rPr>
              <a:t>     Montag: 7:15 Uhr bis 13:30 Uhr                </a:t>
            </a:r>
            <a:r>
              <a:rPr lang="de-DE" sz="2000" dirty="0">
                <a:latin typeface="Century Gothic" panose="020B0502020202020204" pitchFamily="34" charset="0"/>
              </a:rPr>
              <a:t> </a:t>
            </a:r>
          </a:p>
          <a:p>
            <a:pPr marL="0" indent="0">
              <a:buNone/>
            </a:pPr>
            <a:r>
              <a:rPr lang="de-DE" sz="2000" b="1" dirty="0">
                <a:latin typeface="Century Gothic" panose="020B0502020202020204" pitchFamily="34" charset="0"/>
              </a:rPr>
              <a:t>     </a:t>
            </a:r>
            <a:r>
              <a:rPr lang="de-DE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Dienstag: nicht besetzt                             </a:t>
            </a:r>
            <a:endParaRPr lang="de-DE" sz="2000" dirty="0">
              <a:solidFill>
                <a:srgbClr val="00B05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de-DE" sz="20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    Mittwoch: 7:15 Uhr bis 10:15 Uhr              </a:t>
            </a:r>
            <a:r>
              <a:rPr lang="de-DE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de-DE" sz="20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	</a:t>
            </a:r>
          </a:p>
          <a:p>
            <a:pPr marL="0" indent="0">
              <a:buNone/>
            </a:pPr>
            <a:r>
              <a:rPr lang="de-DE" sz="2000" b="1" dirty="0">
                <a:latin typeface="Century Gothic" panose="020B0502020202020204" pitchFamily="34" charset="0"/>
              </a:rPr>
              <a:t>     Donnerstag: 7:15 bis 10:00 Uhr</a:t>
            </a:r>
            <a:r>
              <a:rPr lang="de-DE" sz="2000" dirty="0">
                <a:latin typeface="Century Gothic" panose="020B0502020202020204" pitchFamily="34" charset="0"/>
              </a:rPr>
              <a:t> </a:t>
            </a:r>
          </a:p>
          <a:p>
            <a:pPr marL="0" indent="0">
              <a:buNone/>
            </a:pPr>
            <a:r>
              <a:rPr lang="de-DE" sz="2000" b="1" dirty="0">
                <a:latin typeface="Century Gothic" panose="020B0502020202020204" pitchFamily="34" charset="0"/>
              </a:rPr>
              <a:t>     Freitag: 7:15 Uhr bis 12:30 Uhr</a:t>
            </a:r>
            <a:r>
              <a:rPr lang="de-DE" sz="2000" dirty="0">
                <a:latin typeface="Century Gothic" panose="020B0502020202020204" pitchFamily="34" charset="0"/>
              </a:rPr>
              <a:t> </a:t>
            </a:r>
          </a:p>
          <a:p>
            <a:pPr marL="0" indent="0">
              <a:buNone/>
            </a:pPr>
            <a:endParaRPr lang="de-DE" sz="20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de-DE" sz="2400" dirty="0">
                <a:latin typeface="Century Gothic" panose="020B0502020202020204" pitchFamily="34" charset="0"/>
              </a:rPr>
              <a:t>E-Mail: </a:t>
            </a:r>
            <a:r>
              <a:rPr lang="de-DE" sz="2400" dirty="0">
                <a:solidFill>
                  <a:schemeClr val="accent1"/>
                </a:solidFill>
                <a:latin typeface="Century Gothic" panose="020B0502020202020204" pitchFamily="34" charset="0"/>
                <a:hlinkClick r:id="rId2"/>
              </a:rPr>
              <a:t>sekretariat@gs-karlheiss.de</a:t>
            </a:r>
            <a:endParaRPr lang="de-DE" sz="24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de-DE" sz="2400" dirty="0">
                <a:latin typeface="Century Gothic" panose="020B0502020202020204" pitchFamily="34" charset="0"/>
              </a:rPr>
              <a:t>Homepage: </a:t>
            </a:r>
            <a:r>
              <a:rPr lang="de-DE" sz="2400" dirty="0">
                <a:solidFill>
                  <a:schemeClr val="accent1"/>
                </a:solidFill>
                <a:latin typeface="Century Gothic" panose="020B0502020202020204" pitchFamily="34" charset="0"/>
                <a:hlinkClick r:id="rId3"/>
              </a:rPr>
              <a:t>www.gs-karlheiss.de</a:t>
            </a:r>
            <a:endParaRPr lang="de-DE" sz="24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7" name="Picture 3" descr="logo-evi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109" y="750454"/>
            <a:ext cx="2318327" cy="231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5685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20</a:t>
            </a:fld>
            <a:endParaRPr lang="en-US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 rot="21180000">
            <a:off x="-11712" y="360723"/>
            <a:ext cx="4882898" cy="1209057"/>
          </a:xfrm>
        </p:spPr>
        <p:txBody>
          <a:bodyPr>
            <a:noAutofit/>
          </a:bodyPr>
          <a:lstStyle/>
          <a:p>
            <a:pPr algn="ctr"/>
            <a:r>
              <a:rPr lang="de-DE" sz="4400" dirty="0">
                <a:latin typeface="Century Gothic" panose="020B0502020202020204" pitchFamily="34" charset="0"/>
              </a:rPr>
              <a:t>Was bieten wir?</a:t>
            </a:r>
          </a:p>
        </p:txBody>
      </p:sp>
      <p:pic>
        <p:nvPicPr>
          <p:cNvPr id="5" name="Picture 3" descr="logo-evi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03" y="5240066"/>
            <a:ext cx="1617934" cy="1617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980A4D7-86FB-4B7B-BFC3-5DAAB11CD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92457">
            <a:off x="9583530" y="2933093"/>
            <a:ext cx="1802577" cy="1287555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 rot="21204434">
            <a:off x="268604" y="1351145"/>
            <a:ext cx="12200675" cy="2579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de-DE" altLang="de-DE" sz="2400" b="1" u="sng" dirty="0">
                <a:solidFill>
                  <a:schemeClr val="accent4"/>
                </a:solidFill>
                <a:latin typeface="Century Gothic" panose="020B0502020202020204" pitchFamily="34" charset="0"/>
              </a:rPr>
              <a:t>Vermittlung von grundlegenden Werten: </a:t>
            </a:r>
          </a:p>
          <a:p>
            <a:pPr>
              <a:lnSpc>
                <a:spcPct val="80000"/>
              </a:lnSpc>
            </a:pPr>
            <a:endParaRPr lang="de-DE" altLang="de-DE" sz="1000" u="sng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de-DE" alt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Aufbau von Selbständigkeit, Eigenverantwortung und Lernfreude</a:t>
            </a:r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de-DE" alt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Einüben von: Höflichkeit, Toleranz, Offenheit und Hilfsbereitschaft</a:t>
            </a:r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de-DE" alt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Anbahnen eines verantwortlichen Umgangs mit anderen </a:t>
            </a:r>
          </a:p>
          <a:p>
            <a:pPr>
              <a:lnSpc>
                <a:spcPct val="80000"/>
              </a:lnSpc>
            </a:pPr>
            <a:r>
              <a:rPr lang="de-DE" alt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    (Pausenhelferprogramm, Tutorensystem, Behandlung sozialer Themen)</a:t>
            </a:r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de-DE" alt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Lernen eines verantwortlichen Umgangs mit sich selbst durch gesunde Ernährung und Bewegung (Obstpause/Schulfruchtprogramm/…) </a:t>
            </a:r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de-DE" alt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verantwortlicher Umgang mit der Natur</a:t>
            </a:r>
          </a:p>
        </p:txBody>
      </p:sp>
      <p:sp>
        <p:nvSpPr>
          <p:cNvPr id="7" name="Rechteck 6"/>
          <p:cNvSpPr/>
          <p:nvPr/>
        </p:nvSpPr>
        <p:spPr>
          <a:xfrm>
            <a:off x="7248511" y="746729"/>
            <a:ext cx="4572085" cy="437043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de-DE" altLang="de-DE" sz="28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Im Bereich der Erziehung</a:t>
            </a:r>
            <a:r>
              <a:rPr lang="de-DE" altLang="de-DE" sz="24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8" name="Rechteck 7"/>
          <p:cNvSpPr/>
          <p:nvPr/>
        </p:nvSpPr>
        <p:spPr>
          <a:xfrm rot="300684">
            <a:off x="2474703" y="5014373"/>
            <a:ext cx="8404160" cy="139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de-DE" altLang="de-DE" sz="2400" b="1" u="sng" dirty="0">
                <a:solidFill>
                  <a:schemeClr val="accent4"/>
                </a:solidFill>
                <a:latin typeface="Century Gothic" panose="020B0502020202020204" pitchFamily="34" charset="0"/>
              </a:rPr>
              <a:t>Aufbau von Sozialkompetenz</a:t>
            </a:r>
          </a:p>
          <a:p>
            <a:pPr>
              <a:lnSpc>
                <a:spcPct val="80000"/>
              </a:lnSpc>
            </a:pPr>
            <a:endParaRPr lang="de-DE" altLang="de-DE" sz="1000" b="1" u="sng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de-DE" altLang="de-DE" sz="2400" u="sng" dirty="0">
                <a:solidFill>
                  <a:schemeClr val="accent4"/>
                </a:solidFill>
                <a:latin typeface="Century Gothic" panose="020B0502020202020204" pitchFamily="34" charset="0"/>
              </a:rPr>
              <a:t>Tutoren</a:t>
            </a:r>
            <a:r>
              <a:rPr lang="de-DE" alt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: 3. Klassen als Partner der 1. Klassen, </a:t>
            </a:r>
          </a:p>
          <a:p>
            <a:pPr>
              <a:lnSpc>
                <a:spcPct val="80000"/>
              </a:lnSpc>
            </a:pPr>
            <a:r>
              <a:rPr lang="de-DE" alt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                   4. Klassen als Partner der 2. Klassen</a:t>
            </a:r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de-DE" altLang="de-DE" sz="2400" u="sng" dirty="0">
                <a:solidFill>
                  <a:schemeClr val="accent4"/>
                </a:solidFill>
                <a:latin typeface="Century Gothic" panose="020B0502020202020204" pitchFamily="34" charset="0"/>
              </a:rPr>
              <a:t>Jugendsozialarbeit</a:t>
            </a:r>
            <a:r>
              <a:rPr lang="de-DE" alt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: Sozialpädagogin Frau Julia Kilian</a:t>
            </a:r>
          </a:p>
        </p:txBody>
      </p:sp>
      <p:sp>
        <p:nvSpPr>
          <p:cNvPr id="9" name="Rechteck 8"/>
          <p:cNvSpPr/>
          <p:nvPr/>
        </p:nvSpPr>
        <p:spPr>
          <a:xfrm>
            <a:off x="7050554" y="3950618"/>
            <a:ext cx="4770041" cy="1064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de-DE" altLang="de-DE" sz="2300" b="1" u="sng" dirty="0">
                <a:solidFill>
                  <a:schemeClr val="accent4"/>
                </a:solidFill>
                <a:latin typeface="Century Gothic" panose="020B0502020202020204" pitchFamily="34" charset="0"/>
              </a:rPr>
              <a:t>Aufzeigen von Grenzen</a:t>
            </a:r>
          </a:p>
          <a:p>
            <a:pPr>
              <a:lnSpc>
                <a:spcPct val="80000"/>
              </a:lnSpc>
            </a:pPr>
            <a:endParaRPr lang="de-DE" altLang="de-DE" sz="1000" b="1" u="sng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de-DE" altLang="de-DE" sz="2300" dirty="0">
                <a:solidFill>
                  <a:schemeClr val="accent4"/>
                </a:solidFill>
                <a:latin typeface="Century Gothic" panose="020B0502020202020204" pitchFamily="34" charset="0"/>
              </a:rPr>
              <a:t>Einüben eines für alle geltenden Ordnungsrahmens</a:t>
            </a:r>
          </a:p>
        </p:txBody>
      </p:sp>
    </p:spTree>
    <p:extLst>
      <p:ext uri="{BB962C8B-B14F-4D97-AF65-F5344CB8AC3E}">
        <p14:creationId xmlns:p14="http://schemas.microsoft.com/office/powerpoint/2010/main" val="2510254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21</a:t>
            </a:fld>
            <a:endParaRPr lang="en-US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 rot="21180000">
            <a:off x="-11712" y="360723"/>
            <a:ext cx="4882898" cy="1209057"/>
          </a:xfrm>
        </p:spPr>
        <p:txBody>
          <a:bodyPr>
            <a:noAutofit/>
          </a:bodyPr>
          <a:lstStyle/>
          <a:p>
            <a:pPr algn="ctr"/>
            <a:r>
              <a:rPr lang="de-DE" sz="4400" dirty="0">
                <a:latin typeface="Century Gothic" panose="020B0502020202020204" pitchFamily="34" charset="0"/>
              </a:rPr>
              <a:t>Was bieten wir?</a:t>
            </a:r>
          </a:p>
        </p:txBody>
      </p:sp>
      <p:pic>
        <p:nvPicPr>
          <p:cNvPr id="5" name="Picture 3" descr="logo-evi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57" y="2110474"/>
            <a:ext cx="1617934" cy="1617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980A4D7-86FB-4B7B-BFC3-5DAAB11CD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67" y="5427807"/>
            <a:ext cx="2002270" cy="1430193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2136391" y="2190738"/>
            <a:ext cx="95371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alt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Vermittlung von </a:t>
            </a:r>
            <a:r>
              <a:rPr lang="de-DE" altLang="de-DE" sz="2400" b="1" u="sng" dirty="0">
                <a:solidFill>
                  <a:schemeClr val="accent4"/>
                </a:solidFill>
                <a:latin typeface="Century Gothic" panose="020B0502020202020204" pitchFamily="34" charset="0"/>
              </a:rPr>
              <a:t>Wissen und Fertigkeiten </a:t>
            </a:r>
            <a:r>
              <a:rPr lang="de-DE" alt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auf der Grundlage eines kompetenzorientierten Lehrplans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altLang="de-DE" sz="2400" b="1" u="sng" dirty="0">
                <a:solidFill>
                  <a:schemeClr val="accent4"/>
                </a:solidFill>
                <a:latin typeface="Century Gothic" panose="020B0502020202020204" pitchFamily="34" charset="0"/>
              </a:rPr>
              <a:t>Individuelle Förderung </a:t>
            </a:r>
            <a:r>
              <a:rPr lang="de-DE" alt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und Forderung der Schüler: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alt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durch den Einsatz </a:t>
            </a:r>
            <a:r>
              <a:rPr lang="de-DE" altLang="de-DE" sz="2400" u="sng" dirty="0">
                <a:solidFill>
                  <a:schemeClr val="accent4"/>
                </a:solidFill>
                <a:latin typeface="Century Gothic" panose="020B0502020202020204" pitchFamily="34" charset="0"/>
              </a:rPr>
              <a:t>moderner Unterrichtsmethoden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alt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durch den Einsatz </a:t>
            </a:r>
            <a:r>
              <a:rPr lang="de-DE" altLang="de-DE" sz="2400" u="sng" dirty="0">
                <a:solidFill>
                  <a:schemeClr val="accent4"/>
                </a:solidFill>
                <a:latin typeface="Century Gothic" panose="020B0502020202020204" pitchFamily="34" charset="0"/>
              </a:rPr>
              <a:t>digitaler Medien </a:t>
            </a:r>
          </a:p>
          <a:p>
            <a:r>
              <a:rPr lang="de-DE" altLang="de-DE" sz="2000" dirty="0">
                <a:solidFill>
                  <a:schemeClr val="accent4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      </a:t>
            </a:r>
            <a:r>
              <a:rPr lang="de-DE" altLang="de-DE" sz="2000" dirty="0">
                <a:solidFill>
                  <a:schemeClr val="accent4"/>
                </a:solidFill>
                <a:latin typeface="Century Gothic" panose="020B0502020202020204" pitchFamily="34" charset="0"/>
              </a:rPr>
              <a:t>Notebooks und Tablets </a:t>
            </a:r>
          </a:p>
          <a:p>
            <a:r>
              <a:rPr lang="de-DE" altLang="de-DE" sz="2000" dirty="0">
                <a:solidFill>
                  <a:schemeClr val="accent4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      </a:t>
            </a:r>
            <a:r>
              <a:rPr lang="de-DE" altLang="de-DE" sz="2000" dirty="0">
                <a:solidFill>
                  <a:schemeClr val="accent4"/>
                </a:solidFill>
                <a:latin typeface="Century Gothic" panose="020B0502020202020204" pitchFamily="34" charset="0"/>
              </a:rPr>
              <a:t>Lernplattformen, -programme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alt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durch </a:t>
            </a:r>
            <a:r>
              <a:rPr lang="de-DE" altLang="de-DE" sz="2400" u="sng" dirty="0">
                <a:solidFill>
                  <a:schemeClr val="accent4"/>
                </a:solidFill>
                <a:latin typeface="Century Gothic" panose="020B0502020202020204" pitchFamily="34" charset="0"/>
              </a:rPr>
              <a:t>klassenübergreifendes Arbeiten </a:t>
            </a:r>
          </a:p>
          <a:p>
            <a:r>
              <a:rPr lang="de-DE" altLang="de-DE" sz="2000" dirty="0">
                <a:solidFill>
                  <a:schemeClr val="accent4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      </a:t>
            </a:r>
            <a:r>
              <a:rPr lang="de-DE" altLang="de-DE" sz="2000" dirty="0">
                <a:solidFill>
                  <a:schemeClr val="accent4"/>
                </a:solidFill>
                <a:latin typeface="Century Gothic" panose="020B0502020202020204" pitchFamily="34" charset="0"/>
              </a:rPr>
              <a:t>Tutorensystem</a:t>
            </a:r>
          </a:p>
          <a:p>
            <a:r>
              <a:rPr lang="de-DE" altLang="de-DE" sz="2000" dirty="0">
                <a:solidFill>
                  <a:schemeClr val="accent4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      Kooperation in den Jahrgangsstufent</a:t>
            </a:r>
            <a:r>
              <a:rPr lang="de-DE" altLang="de-DE" sz="2000" dirty="0">
                <a:solidFill>
                  <a:schemeClr val="accent4"/>
                </a:solidFill>
                <a:latin typeface="Century Gothic" panose="020B0502020202020204" pitchFamily="34" charset="0"/>
              </a:rPr>
              <a:t>eams</a:t>
            </a:r>
          </a:p>
        </p:txBody>
      </p:sp>
      <p:sp>
        <p:nvSpPr>
          <p:cNvPr id="7" name="Rechteck 6"/>
          <p:cNvSpPr/>
          <p:nvPr/>
        </p:nvSpPr>
        <p:spPr>
          <a:xfrm>
            <a:off x="7381855" y="965251"/>
            <a:ext cx="4774064" cy="437043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de-DE" altLang="de-DE" sz="28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Im Bereich des Unterrichts:</a:t>
            </a:r>
            <a:endParaRPr lang="de-DE" altLang="de-DE" sz="2400" b="1" u="sng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8087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22</a:t>
            </a:fld>
            <a:endParaRPr lang="en-US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 rot="21180000">
            <a:off x="-11712" y="360723"/>
            <a:ext cx="4882898" cy="1209057"/>
          </a:xfrm>
        </p:spPr>
        <p:txBody>
          <a:bodyPr>
            <a:noAutofit/>
          </a:bodyPr>
          <a:lstStyle/>
          <a:p>
            <a:pPr algn="ctr"/>
            <a:r>
              <a:rPr lang="de-DE" sz="4400" dirty="0">
                <a:latin typeface="Century Gothic" panose="020B0502020202020204" pitchFamily="34" charset="0"/>
              </a:rPr>
              <a:t>Was bieten wir?</a:t>
            </a:r>
          </a:p>
        </p:txBody>
      </p:sp>
      <p:pic>
        <p:nvPicPr>
          <p:cNvPr id="5" name="Picture 3" descr="logo-evi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099" y="2091562"/>
            <a:ext cx="1425901" cy="1425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2713863" y="2804513"/>
            <a:ext cx="8959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400" b="0" i="0" u="none" strike="noStrike" baseline="0" dirty="0">
                <a:latin typeface="CenturyGothic"/>
              </a:rPr>
              <a:t>Die</a:t>
            </a:r>
          </a:p>
        </p:txBody>
      </p:sp>
      <p:sp>
        <p:nvSpPr>
          <p:cNvPr id="7" name="Rechteck 6"/>
          <p:cNvSpPr/>
          <p:nvPr/>
        </p:nvSpPr>
        <p:spPr>
          <a:xfrm>
            <a:off x="6299095" y="1112815"/>
            <a:ext cx="5892905" cy="43704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de-DE" altLang="de-DE" sz="28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Im Bereich der Sprachförderung:</a:t>
            </a:r>
            <a:endParaRPr lang="de-DE" altLang="de-DE" sz="2400" b="1" u="sng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0E3A847-2722-BB93-9D14-1AEE28418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150" y="2091562"/>
            <a:ext cx="1821256" cy="189576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37FE932-9289-5BA6-D813-2179D605A0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2459" y="1862812"/>
            <a:ext cx="8509296" cy="45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46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23</a:t>
            </a:fld>
            <a:endParaRPr lang="en-US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 rot="21180000">
            <a:off x="-11712" y="360723"/>
            <a:ext cx="4882898" cy="1209057"/>
          </a:xfrm>
        </p:spPr>
        <p:txBody>
          <a:bodyPr>
            <a:noAutofit/>
          </a:bodyPr>
          <a:lstStyle/>
          <a:p>
            <a:pPr algn="ctr"/>
            <a:r>
              <a:rPr lang="de-DE" sz="4400" dirty="0">
                <a:latin typeface="Century Gothic" panose="020B0502020202020204" pitchFamily="34" charset="0"/>
              </a:rPr>
              <a:t>Was bieten wir?</a:t>
            </a:r>
          </a:p>
        </p:txBody>
      </p:sp>
      <p:sp>
        <p:nvSpPr>
          <p:cNvPr id="2" name="Rechteck 1"/>
          <p:cNvSpPr/>
          <p:nvPr/>
        </p:nvSpPr>
        <p:spPr>
          <a:xfrm>
            <a:off x="2191537" y="1571541"/>
            <a:ext cx="915704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400" b="1" i="0" u="none" strike="noStrike" baseline="0" dirty="0">
                <a:latin typeface="Century Gothic" panose="020B0502020202020204" pitchFamily="34" charset="0"/>
              </a:rPr>
              <a:t>Aufgabenbereiche</a:t>
            </a:r>
          </a:p>
          <a:p>
            <a:pPr algn="l"/>
            <a:r>
              <a:rPr lang="de-DE" sz="2000" b="1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Diagnostik </a:t>
            </a:r>
            <a:r>
              <a:rPr lang="de-DE" sz="20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– Screening aller Erstklässler/innen</a:t>
            </a:r>
          </a:p>
          <a:p>
            <a:pPr algn="l"/>
            <a:r>
              <a:rPr lang="de-DE" sz="2000" b="1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Förderung </a:t>
            </a:r>
            <a:r>
              <a:rPr lang="de-DE" sz="20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– im Klassenunterricht und in der Gruppen- und Einzelsituation</a:t>
            </a:r>
          </a:p>
          <a:p>
            <a:pPr algn="l"/>
            <a:r>
              <a:rPr lang="de-DE" sz="2000" b="1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Beratung </a:t>
            </a:r>
            <a:r>
              <a:rPr lang="de-DE" sz="20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– von Eltern und Kollegium</a:t>
            </a:r>
          </a:p>
          <a:p>
            <a:pPr algn="l"/>
            <a:r>
              <a:rPr lang="de-DE" sz="2000" b="1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Fortbildung </a:t>
            </a:r>
            <a:r>
              <a:rPr lang="de-DE" sz="200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– des Kollegiums</a:t>
            </a:r>
          </a:p>
          <a:p>
            <a:pPr algn="l"/>
            <a:r>
              <a:rPr lang="de-DE" sz="2000" b="1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Schulentwicklung </a:t>
            </a:r>
            <a:r>
              <a:rPr lang="de-DE" sz="20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– KSF als Bestandteil des Schulprofils der Grundschule</a:t>
            </a:r>
          </a:p>
          <a:p>
            <a:pPr algn="l"/>
            <a:endParaRPr lang="de-DE" sz="2000" b="1" i="0" u="none" strike="noStrike" baseline="0" dirty="0">
              <a:latin typeface="Century Gothic" panose="020B0502020202020204" pitchFamily="34" charset="0"/>
            </a:endParaRPr>
          </a:p>
          <a:p>
            <a:pPr algn="l"/>
            <a:r>
              <a:rPr lang="de-DE" sz="2400" b="1" i="0" u="none" strike="noStrike" baseline="0" dirty="0">
                <a:latin typeface="Century Gothic" panose="020B0502020202020204" pitchFamily="34" charset="0"/>
              </a:rPr>
              <a:t>Ziele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de-DE" sz="18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de-DE" sz="20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Sensibilisierung für sprachliche Auffälligkeiten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de-DE" sz="20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Rechtzeitiges Erkennen von sprachlichen Auffälligkeiten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de-DE" sz="20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Überwindung von sprachlichen und schriftsprachlichen Lernbarrieren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de-DE" sz="20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Durchführung von Fördermaßnahmen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de-DE" sz="20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Initiierung außerschulischer Maßnahmen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de-DE" sz="20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Aufbau eines sprachförderwirksamen Unterrichts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de-DE" sz="20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Integration sprachheilpädagogischen Wissens in die Grundschule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de-DE" sz="20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Entwicklung eines Konzepts zur Sprachförderung als Unterrichtsprinzip</a:t>
            </a:r>
          </a:p>
        </p:txBody>
      </p:sp>
      <p:sp>
        <p:nvSpPr>
          <p:cNvPr id="7" name="Rechteck 6"/>
          <p:cNvSpPr/>
          <p:nvPr/>
        </p:nvSpPr>
        <p:spPr>
          <a:xfrm>
            <a:off x="6299095" y="1112815"/>
            <a:ext cx="5892905" cy="43704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de-DE" altLang="de-DE" sz="28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Im Bereich der Sprachförderung:</a:t>
            </a:r>
            <a:endParaRPr lang="de-DE" altLang="de-DE" sz="2400" b="1" u="sng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0E3A847-2722-BB93-9D14-1AEE28418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73" y="2200248"/>
            <a:ext cx="2199010" cy="228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905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24</a:t>
            </a:fld>
            <a:endParaRPr lang="en-US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 rot="21180000">
            <a:off x="-112804" y="416262"/>
            <a:ext cx="4882898" cy="1209057"/>
          </a:xfrm>
        </p:spPr>
        <p:txBody>
          <a:bodyPr>
            <a:noAutofit/>
          </a:bodyPr>
          <a:lstStyle/>
          <a:p>
            <a:pPr algn="ctr"/>
            <a:r>
              <a:rPr lang="de-DE" sz="3600" dirty="0">
                <a:latin typeface="Century Gothic" panose="020B0502020202020204" pitchFamily="34" charset="0"/>
              </a:rPr>
              <a:t>Überprüfung der Schulfähigkeit 2024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1D3F46EB-7338-4DC4-8117-F091F67B5742}"/>
              </a:ext>
            </a:extLst>
          </p:cNvPr>
          <p:cNvSpPr txBox="1">
            <a:spLocks noChangeArrowheads="1"/>
          </p:cNvSpPr>
          <p:nvPr/>
        </p:nvSpPr>
        <p:spPr>
          <a:xfrm>
            <a:off x="551400" y="1703540"/>
            <a:ext cx="11373378" cy="4597982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de-DE" altLang="de-DE" sz="2400" dirty="0">
                <a:latin typeface="Century Gothic" panose="020B0502020202020204" pitchFamily="34" charset="0"/>
              </a:rPr>
              <a:t>Um uns ein Bild über die vorher genannten Lern- und Entwicklungsvoraussetzungen machen zu können,</a:t>
            </a:r>
            <a:endParaRPr lang="de-DE" altLang="de-DE" sz="500" dirty="0">
              <a:latin typeface="Century Gothic" panose="020B0502020202020204" pitchFamily="34" charset="0"/>
            </a:endParaRPr>
          </a:p>
          <a:p>
            <a:pPr lvl="1">
              <a:lnSpc>
                <a:spcPct val="80000"/>
              </a:lnSpc>
              <a:buClr>
                <a:srgbClr val="000000"/>
              </a:buClr>
              <a:buFont typeface="Symbol" panose="05050102010706020507" pitchFamily="18" charset="2"/>
              <a:buChar char="-"/>
              <a:defRPr/>
            </a:pPr>
            <a:r>
              <a:rPr lang="de-DE" altLang="de-DE" sz="2200" dirty="0">
                <a:latin typeface="Century Gothic" panose="020B0502020202020204" pitchFamily="34" charset="0"/>
              </a:rPr>
              <a:t>werden wir, am Tag der Schuleinschreibung in Kleingruppen Schulspiele durchführen. </a:t>
            </a:r>
            <a:br>
              <a:rPr lang="de-DE" altLang="de-DE" sz="2200" dirty="0">
                <a:latin typeface="Century Gothic" panose="020B0502020202020204" pitchFamily="34" charset="0"/>
              </a:rPr>
            </a:br>
            <a:r>
              <a:rPr lang="de-DE" altLang="de-DE" sz="2200" dirty="0">
                <a:latin typeface="Century Gothic" panose="020B0502020202020204" pitchFamily="34" charset="0"/>
              </a:rPr>
              <a:t>Die Termine richten sich nach dem </a:t>
            </a:r>
            <a:r>
              <a:rPr lang="de-DE" altLang="de-DE" sz="2200" b="1" dirty="0">
                <a:latin typeface="Century Gothic" panose="020B0502020202020204" pitchFamily="34" charset="0"/>
              </a:rPr>
              <a:t>Anfangsbuchstaben des Nachnamens</a:t>
            </a:r>
            <a:r>
              <a:rPr lang="de-DE" altLang="de-DE" sz="2200" dirty="0">
                <a:latin typeface="Century Gothic" panose="020B0502020202020204" pitchFamily="34" charset="0"/>
              </a:rPr>
              <a:t>: 					</a:t>
            </a:r>
            <a:r>
              <a:rPr lang="de-DE" altLang="de-DE" sz="2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13:00 Uhr  A - H</a:t>
            </a:r>
            <a:br>
              <a:rPr lang="de-DE" altLang="de-DE" sz="2200" b="1" dirty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r>
              <a:rPr lang="de-DE" altLang="de-DE" sz="2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		         		13:45 Uhr   I -  P</a:t>
            </a:r>
            <a:br>
              <a:rPr lang="de-DE" altLang="de-DE" sz="2200" b="1" dirty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r>
              <a:rPr lang="de-DE" altLang="de-DE" sz="2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		         		14:30 Uhr  R -  Z</a:t>
            </a:r>
          </a:p>
          <a:p>
            <a:pPr lvl="1">
              <a:lnSpc>
                <a:spcPct val="80000"/>
              </a:lnSpc>
              <a:buClr>
                <a:srgbClr val="000000"/>
              </a:buClr>
              <a:buFont typeface="Symbol" panose="05050102010706020507" pitchFamily="18" charset="2"/>
              <a:buChar char="-"/>
              <a:defRPr/>
            </a:pPr>
            <a:r>
              <a:rPr lang="de-DE" altLang="de-DE" sz="2200" dirty="0">
                <a:latin typeface="Century Gothic" panose="020B0502020202020204" pitchFamily="34" charset="0"/>
              </a:rPr>
              <a:t>werden wir in begründeten Einzelfällen die Schulfähigkeit mit Unterstützung des MSD einschätzen.</a:t>
            </a:r>
          </a:p>
          <a:p>
            <a:pPr marL="0" indent="0">
              <a:lnSpc>
                <a:spcPct val="80000"/>
              </a:lnSpc>
              <a:buClr>
                <a:srgbClr val="000000"/>
              </a:buClr>
              <a:buNone/>
              <a:defRPr/>
            </a:pPr>
            <a:endParaRPr lang="de-DE" altLang="de-DE" sz="1800" dirty="0">
              <a:latin typeface="Century Gothic" panose="020B0502020202020204" pitchFamily="34" charset="0"/>
            </a:endParaRPr>
          </a:p>
          <a:p>
            <a:pPr lvl="4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de-DE" altLang="de-DE" sz="2400" dirty="0">
                <a:latin typeface="Century Gothic" panose="020B0502020202020204" pitchFamily="34" charset="0"/>
              </a:rPr>
              <a:t>Bitte sehen Sie die Überprüfung der Schulfähigkeit als eine Möglichkeit festzustellen, in welchen Bereichen ihr Kind bis zum Schuleintritt noch gezielt gefördert werden sollte.</a:t>
            </a:r>
          </a:p>
          <a:p>
            <a:pPr marL="357188" indent="-357188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endParaRPr lang="de-DE" altLang="de-DE" sz="18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endParaRPr lang="de-DE" altLang="de-DE" sz="1800" dirty="0"/>
          </a:p>
          <a:p>
            <a:pPr>
              <a:lnSpc>
                <a:spcPct val="80000"/>
              </a:lnSpc>
              <a:buFont typeface="Wingdings 3" charset="2"/>
              <a:buChar char=""/>
              <a:defRPr/>
            </a:pPr>
            <a:endParaRPr lang="de-DE" alt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80000"/>
              </a:lnSpc>
              <a:buFont typeface="Wingdings 3" charset="2"/>
              <a:buChar char=""/>
              <a:defRPr/>
            </a:pPr>
            <a:endParaRPr lang="de-DE" alt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de-DE" alt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80000"/>
              </a:lnSpc>
              <a:buFont typeface="Wingdings 3" charset="2"/>
              <a:buChar char=""/>
              <a:defRPr/>
            </a:pPr>
            <a:endParaRPr lang="de-DE" alt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010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 rot="21180000">
            <a:off x="-296736" y="417992"/>
            <a:ext cx="5338569" cy="1209057"/>
          </a:xfrm>
        </p:spPr>
        <p:txBody>
          <a:bodyPr>
            <a:noAutofit/>
          </a:bodyPr>
          <a:lstStyle/>
          <a:p>
            <a:pPr algn="ctr"/>
            <a:r>
              <a:rPr lang="de-DE" sz="3000" dirty="0">
                <a:latin typeface="Century Gothic" panose="020B0502020202020204" pitchFamily="34" charset="0"/>
              </a:rPr>
              <a:t>Schuleinschreibung 2024</a:t>
            </a:r>
          </a:p>
        </p:txBody>
      </p:sp>
      <p:sp>
        <p:nvSpPr>
          <p:cNvPr id="5" name="Rechteck 4"/>
          <p:cNvSpPr/>
          <p:nvPr/>
        </p:nvSpPr>
        <p:spPr>
          <a:xfrm>
            <a:off x="435509" y="1873841"/>
            <a:ext cx="11049362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>
              <a:lnSpc>
                <a:spcPct val="90000"/>
              </a:lnSpc>
              <a:defRPr/>
            </a:pPr>
            <a:r>
              <a:rPr lang="de-DE" altLang="de-DE" sz="24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Erledigung der Formalitäten durch die Eltern:</a:t>
            </a:r>
          </a:p>
          <a:p>
            <a:pPr marL="0" lvl="4">
              <a:lnSpc>
                <a:spcPct val="90000"/>
              </a:lnSpc>
              <a:defRPr/>
            </a:pPr>
            <a:endParaRPr lang="de-DE" altLang="de-DE" sz="2400" b="1" i="1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0" lvl="4">
              <a:lnSpc>
                <a:spcPct val="90000"/>
              </a:lnSpc>
              <a:defRPr/>
            </a:pPr>
            <a:r>
              <a:rPr lang="de-DE" alt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Die Daten für die Schuleinschreibung werden an diesem Tag vor Ort überprüft. Dazu müssen Sie bitte persönlich an der Schule erscheinen.</a:t>
            </a:r>
          </a:p>
          <a:p>
            <a:pPr marL="0" lvl="4">
              <a:lnSpc>
                <a:spcPct val="90000"/>
              </a:lnSpc>
              <a:defRPr/>
            </a:pPr>
            <a:endParaRPr lang="de-DE" altLang="de-DE" sz="2400" b="1" u="sng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2060575" lvl="4">
              <a:lnSpc>
                <a:spcPct val="90000"/>
              </a:lnSpc>
              <a:defRPr/>
            </a:pPr>
            <a:r>
              <a:rPr lang="de-DE" altLang="de-DE" sz="2400" b="1" u="sng" dirty="0">
                <a:solidFill>
                  <a:schemeClr val="accent4"/>
                </a:solidFill>
                <a:latin typeface="Century Gothic" panose="020B0502020202020204" pitchFamily="34" charset="0"/>
              </a:rPr>
              <a:t>Bitte mitbringen: </a:t>
            </a:r>
          </a:p>
          <a:p>
            <a:pPr marL="2060575" lvl="4">
              <a:lnSpc>
                <a:spcPct val="90000"/>
              </a:lnSpc>
              <a:defRPr/>
            </a:pPr>
            <a:r>
              <a:rPr lang="de-DE" altLang="de-DE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Familienstammbuch oder eine Geburtsurkunde, </a:t>
            </a:r>
          </a:p>
          <a:p>
            <a:pPr marL="2060575" lvl="4">
              <a:lnSpc>
                <a:spcPct val="90000"/>
              </a:lnSpc>
              <a:defRPr/>
            </a:pPr>
            <a:r>
              <a:rPr lang="de-DE" altLang="de-DE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Impfnachweis über den vollständigen Masernimpfschutz, </a:t>
            </a:r>
          </a:p>
          <a:p>
            <a:pPr marL="2060575" lvl="4">
              <a:lnSpc>
                <a:spcPct val="90000"/>
              </a:lnSpc>
              <a:defRPr/>
            </a:pPr>
            <a:r>
              <a:rPr lang="de-DE" altLang="de-DE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Bescheinigung des Gesundheitsamtes (</a:t>
            </a:r>
            <a:r>
              <a:rPr lang="de-DE" altLang="de-DE" sz="24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Schuleingangsunt</a:t>
            </a:r>
            <a:r>
              <a:rPr lang="de-DE" altLang="de-DE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.),</a:t>
            </a:r>
          </a:p>
          <a:p>
            <a:pPr marL="2060575" lvl="4">
              <a:lnSpc>
                <a:spcPct val="90000"/>
              </a:lnSpc>
              <a:defRPr/>
            </a:pPr>
            <a:r>
              <a:rPr lang="de-DE" altLang="de-DE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ggfs. Sorgerechtsbeschluss</a:t>
            </a:r>
          </a:p>
          <a:p>
            <a:pPr marL="2060575" lvl="4">
              <a:lnSpc>
                <a:spcPct val="90000"/>
              </a:lnSpc>
              <a:defRPr/>
            </a:pPr>
            <a:endParaRPr lang="de-DE" altLang="de-DE" sz="24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0" lvl="4">
              <a:lnSpc>
                <a:spcPct val="90000"/>
              </a:lnSpc>
              <a:defRPr/>
            </a:pPr>
            <a:endParaRPr lang="de-DE" altLang="de-DE" sz="24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0" lvl="4">
              <a:lnSpc>
                <a:spcPct val="90000"/>
              </a:lnSpc>
              <a:defRPr/>
            </a:pPr>
            <a:r>
              <a:rPr lang="de-DE" altLang="de-DE" sz="24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Schnuppertag:</a:t>
            </a:r>
            <a:r>
              <a:rPr lang="de-DE" alt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 ist für den Sommer angedacht, </a:t>
            </a:r>
          </a:p>
          <a:p>
            <a:pPr marL="0" lvl="4">
              <a:lnSpc>
                <a:spcPct val="90000"/>
              </a:lnSpc>
              <a:defRPr/>
            </a:pPr>
            <a:r>
              <a:rPr lang="de-DE" altLang="de-DE" sz="2400" dirty="0">
                <a:solidFill>
                  <a:schemeClr val="accent4"/>
                </a:solidFill>
                <a:latin typeface="Century Gothic" panose="020B0502020202020204" pitchFamily="34" charset="0"/>
              </a:rPr>
              <a:t>                           Termine erfolgen über die Kindergärten oder per Post</a:t>
            </a:r>
          </a:p>
        </p:txBody>
      </p:sp>
      <p:sp>
        <p:nvSpPr>
          <p:cNvPr id="8" name="Oval 4">
            <a:extLst>
              <a:ext uri="{FF2B5EF4-FFF2-40B4-BE49-F238E27FC236}">
                <a16:creationId xmlns:a16="http://schemas.microsoft.com/office/drawing/2014/main" id="{B642B5DB-D024-40F2-8F36-ED95A7E72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9726" y="547051"/>
            <a:ext cx="4865710" cy="16268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lvl="0" algn="ctr">
              <a:defRPr/>
            </a:pPr>
            <a:r>
              <a:rPr lang="de-DE" altLang="de-DE" sz="3600" b="1" dirty="0">
                <a:solidFill>
                  <a:schemeClr val="bg1"/>
                </a:solidFill>
              </a:rPr>
              <a:t>Dienstag, 12.3.2024</a:t>
            </a:r>
          </a:p>
          <a:p>
            <a:pPr lvl="0" algn="ctr">
              <a:defRPr/>
            </a:pPr>
            <a:r>
              <a:rPr lang="de-DE" altLang="de-DE" sz="2400" b="1" dirty="0">
                <a:solidFill>
                  <a:schemeClr val="bg1"/>
                </a:solidFill>
              </a:rPr>
              <a:t>von 13:00 – 16:00 Uhr</a:t>
            </a:r>
          </a:p>
        </p:txBody>
      </p:sp>
    </p:spTree>
    <p:extLst>
      <p:ext uri="{BB962C8B-B14F-4D97-AF65-F5344CB8AC3E}">
        <p14:creationId xmlns:p14="http://schemas.microsoft.com/office/powerpoint/2010/main" val="280239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26</a:t>
            </a:fld>
            <a:endParaRPr lang="en-US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 rot="21180000">
            <a:off x="-70" y="416262"/>
            <a:ext cx="4882898" cy="1209057"/>
          </a:xfrm>
        </p:spPr>
        <p:txBody>
          <a:bodyPr>
            <a:noAutofit/>
          </a:bodyPr>
          <a:lstStyle/>
          <a:p>
            <a:pPr algn="ctr"/>
            <a:r>
              <a:rPr lang="de-DE" sz="3200" dirty="0">
                <a:latin typeface="Century Gothic" panose="020B0502020202020204" pitchFamily="34" charset="0"/>
              </a:rPr>
              <a:t>Welche Kinder werden heuer eingeschult?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15E8CB1-3696-4AA5-B035-97B20DB46AE3}"/>
              </a:ext>
            </a:extLst>
          </p:cNvPr>
          <p:cNvSpPr txBox="1">
            <a:spLocks noChangeArrowheads="1"/>
          </p:cNvSpPr>
          <p:nvPr/>
        </p:nvSpPr>
        <p:spPr>
          <a:xfrm>
            <a:off x="1778415" y="1933359"/>
            <a:ext cx="10027585" cy="4801411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indent="-357188">
              <a:buFont typeface="Wingdings" panose="05000000000000000000" pitchFamily="2" charset="2"/>
              <a:buChar char="Ø"/>
              <a:defRPr/>
            </a:pPr>
            <a:r>
              <a:rPr lang="de-DE" altLang="de-DE" sz="2400" b="1" dirty="0">
                <a:latin typeface="Century Gothic" panose="020B0502020202020204" pitchFamily="34" charset="0"/>
              </a:rPr>
              <a:t>Regulär</a:t>
            </a:r>
            <a:r>
              <a:rPr lang="de-DE" altLang="de-DE" sz="2400" b="1" i="1" dirty="0">
                <a:latin typeface="Century Gothic" panose="020B0502020202020204" pitchFamily="34" charset="0"/>
              </a:rPr>
              <a:t> </a:t>
            </a:r>
            <a:r>
              <a:rPr lang="de-DE" altLang="de-DE" sz="2400" b="1" dirty="0">
                <a:latin typeface="Century Gothic" panose="020B0502020202020204" pitchFamily="34" charset="0"/>
              </a:rPr>
              <a:t>schulpflichtig </a:t>
            </a:r>
            <a:r>
              <a:rPr lang="de-DE" altLang="de-DE" sz="2400" dirty="0">
                <a:latin typeface="Century Gothic" panose="020B0502020202020204" pitchFamily="34" charset="0"/>
              </a:rPr>
              <a:t>sind alle Kinder, die bis zum 30.06.2024 sechs Jahre alt werden, bereits einmal zurückgestellt wurden oder den Einschulungskorridor in Anspruch genommen haben.</a:t>
            </a:r>
          </a:p>
          <a:p>
            <a:pPr marL="357188" indent="-357188">
              <a:buFont typeface="Wingdings" panose="05000000000000000000" pitchFamily="2" charset="2"/>
              <a:buChar char="Ø"/>
              <a:defRPr/>
            </a:pPr>
            <a:r>
              <a:rPr lang="de-DE" altLang="de-DE" sz="2400" b="1" dirty="0">
                <a:latin typeface="Century Gothic" panose="020B0502020202020204" pitchFamily="34" charset="0"/>
              </a:rPr>
              <a:t>Einschulungskorridor:</a:t>
            </a:r>
          </a:p>
          <a:p>
            <a:pPr lvl="1">
              <a:buFont typeface="Symbol" panose="05050102010706020507" pitchFamily="18" charset="2"/>
              <a:buChar char="-"/>
              <a:defRPr/>
            </a:pPr>
            <a:r>
              <a:rPr lang="de-DE" altLang="de-DE" dirty="0">
                <a:latin typeface="Century Gothic" panose="020B0502020202020204" pitchFamily="34" charset="0"/>
              </a:rPr>
              <a:t>Eltern,</a:t>
            </a:r>
            <a:r>
              <a:rPr lang="de-DE" altLang="de-DE" b="1" dirty="0">
                <a:latin typeface="Century Gothic" panose="020B0502020202020204" pitchFamily="34" charset="0"/>
              </a:rPr>
              <a:t> </a:t>
            </a:r>
            <a:r>
              <a:rPr lang="de-DE" altLang="de-DE" dirty="0">
                <a:latin typeface="Century Gothic" panose="020B0502020202020204" pitchFamily="34" charset="0"/>
              </a:rPr>
              <a:t>deren</a:t>
            </a:r>
            <a:r>
              <a:rPr lang="de-DE" altLang="de-DE" b="1" dirty="0">
                <a:latin typeface="Century Gothic" panose="020B0502020202020204" pitchFamily="34" charset="0"/>
              </a:rPr>
              <a:t> </a:t>
            </a:r>
            <a:r>
              <a:rPr lang="de-DE" altLang="de-DE" dirty="0">
                <a:latin typeface="Century Gothic" panose="020B0502020202020204" pitchFamily="34" charset="0"/>
              </a:rPr>
              <a:t>Kinder im Zeitraum vom </a:t>
            </a:r>
            <a:r>
              <a:rPr lang="de-DE" altLang="de-DE" b="1" dirty="0">
                <a:latin typeface="Century Gothic" panose="020B0502020202020204" pitchFamily="34" charset="0"/>
              </a:rPr>
              <a:t>1.07. - 30.09.2024 </a:t>
            </a:r>
            <a:r>
              <a:rPr lang="de-DE" altLang="de-DE" dirty="0">
                <a:latin typeface="Century Gothic" panose="020B0502020202020204" pitchFamily="34" charset="0"/>
              </a:rPr>
              <a:t>sechs Jahre alt werden, können durch einen schriftlichen Antrag die Einschulung ihres Kindes um ein Jahr verschieben.</a:t>
            </a:r>
          </a:p>
          <a:p>
            <a:pPr lvl="1">
              <a:buFont typeface="Symbol" panose="05050102010706020507" pitchFamily="18" charset="2"/>
              <a:buChar char="-"/>
              <a:defRPr/>
            </a:pPr>
            <a:r>
              <a:rPr lang="de-DE" altLang="de-DE" dirty="0">
                <a:latin typeface="Century Gothic" panose="020B0502020202020204" pitchFamily="34" charset="0"/>
              </a:rPr>
              <a:t>Frist des Antrags: </a:t>
            </a:r>
            <a:r>
              <a:rPr lang="de-DE" altLang="de-DE" b="1" dirty="0">
                <a:latin typeface="Century Gothic" panose="020B0502020202020204" pitchFamily="34" charset="0"/>
              </a:rPr>
              <a:t>01.04.2024</a:t>
            </a:r>
          </a:p>
          <a:p>
            <a:pPr lvl="1">
              <a:buFont typeface="Symbol" panose="05050102010706020507" pitchFamily="18" charset="2"/>
              <a:buChar char="-"/>
              <a:defRPr/>
            </a:pPr>
            <a:r>
              <a:rPr lang="de-DE" altLang="de-DE" dirty="0">
                <a:latin typeface="Century Gothic" panose="020B0502020202020204" pitchFamily="34" charset="0"/>
              </a:rPr>
              <a:t>Korridorkinder durchlaufen das gleiche Einschulungsverfahren wie alle anderen Kinder.</a:t>
            </a:r>
          </a:p>
          <a:p>
            <a:pPr lvl="1">
              <a:buFont typeface="Symbol" panose="05050102010706020507" pitchFamily="18" charset="2"/>
              <a:buChar char="-"/>
              <a:defRPr/>
            </a:pPr>
            <a:r>
              <a:rPr lang="de-DE" altLang="de-DE" dirty="0">
                <a:latin typeface="Century Gothic" panose="020B0502020202020204" pitchFamily="34" charset="0"/>
              </a:rPr>
              <a:t>Erst nach der Empfehlung der Grundschule sollten Sie entscheiden.</a:t>
            </a:r>
          </a:p>
          <a:p>
            <a:pPr marL="357188" indent="-357188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endParaRPr lang="de-DE" altLang="de-DE" dirty="0">
              <a:solidFill>
                <a:srgbClr val="0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2743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27</a:t>
            </a:fld>
            <a:endParaRPr lang="en-US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 rot="21180000">
            <a:off x="-296736" y="417992"/>
            <a:ext cx="5338569" cy="1209057"/>
          </a:xfrm>
        </p:spPr>
        <p:txBody>
          <a:bodyPr>
            <a:noAutofit/>
          </a:bodyPr>
          <a:lstStyle/>
          <a:p>
            <a:pPr algn="ctr"/>
            <a:r>
              <a:rPr lang="de-DE" sz="2600" dirty="0">
                <a:latin typeface="Century Gothic" panose="020B0502020202020204" pitchFamily="34" charset="0"/>
              </a:rPr>
              <a:t>Welche Kinder könnten heuer noch eingeschult werden?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4417001-D5A9-47CD-9742-D005B6E95BF8}"/>
              </a:ext>
            </a:extLst>
          </p:cNvPr>
          <p:cNvSpPr txBox="1">
            <a:spLocks noChangeArrowheads="1"/>
          </p:cNvSpPr>
          <p:nvPr/>
        </p:nvSpPr>
        <p:spPr>
          <a:xfrm>
            <a:off x="2054268" y="2473941"/>
            <a:ext cx="9908087" cy="2887199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indent="-357188">
              <a:lnSpc>
                <a:spcPct val="100000"/>
              </a:lnSpc>
              <a:buFont typeface="Wingdings" panose="05000000000000000000" pitchFamily="2" charset="2"/>
              <a:buChar char="Ø"/>
              <a:defRPr/>
            </a:pPr>
            <a:r>
              <a:rPr lang="de-DE" altLang="de-DE" sz="2400" b="1" dirty="0">
                <a:latin typeface="Century Gothic" panose="020B0502020202020204" pitchFamily="34" charset="0"/>
              </a:rPr>
              <a:t>Auf Antrag der Eltern </a:t>
            </a:r>
            <a:r>
              <a:rPr lang="de-DE" altLang="de-DE" sz="2400" dirty="0">
                <a:latin typeface="Century Gothic" panose="020B0502020202020204" pitchFamily="34" charset="0"/>
              </a:rPr>
              <a:t>können</a:t>
            </a:r>
            <a:r>
              <a:rPr lang="de-DE" altLang="de-DE" sz="2400" b="1" dirty="0">
                <a:latin typeface="Century Gothic" panose="020B0502020202020204" pitchFamily="34" charset="0"/>
              </a:rPr>
              <a:t> </a:t>
            </a:r>
            <a:r>
              <a:rPr lang="de-DE" altLang="de-DE" sz="2400" dirty="0">
                <a:latin typeface="Century Gothic" panose="020B0502020202020204" pitchFamily="34" charset="0"/>
              </a:rPr>
              <a:t>Kinder, die vom 1.10. – 31.12.2024 sechs Jahre alt werden, eingeschult werden. Eine Überprüfung der Schulfähigkeit erfolgt durch die Schule.</a:t>
            </a:r>
          </a:p>
          <a:p>
            <a:pPr marL="357188" indent="-357188">
              <a:lnSpc>
                <a:spcPct val="100000"/>
              </a:lnSpc>
              <a:buFont typeface="Wingdings" panose="05000000000000000000" pitchFamily="2" charset="2"/>
              <a:buChar char="Ø"/>
              <a:defRPr/>
            </a:pPr>
            <a:r>
              <a:rPr lang="de-DE" altLang="de-DE" sz="2400" dirty="0">
                <a:latin typeface="Century Gothic" panose="020B0502020202020204" pitchFamily="34" charset="0"/>
              </a:rPr>
              <a:t>Auch Kinder, die nach dem 31.12.2024 sechs Jahre alt werden, können auf</a:t>
            </a:r>
            <a:r>
              <a:rPr lang="de-DE" altLang="de-DE" sz="2400" i="1" dirty="0">
                <a:latin typeface="Century Gothic" panose="020B0502020202020204" pitchFamily="34" charset="0"/>
              </a:rPr>
              <a:t> </a:t>
            </a:r>
            <a:r>
              <a:rPr lang="de-DE" altLang="de-DE" sz="2400" dirty="0">
                <a:latin typeface="Century Gothic" panose="020B0502020202020204" pitchFamily="34" charset="0"/>
              </a:rPr>
              <a:t>Antrag der Eltern eingeschult werden – aber nur mit schulpsychologischem Gutachten.</a:t>
            </a:r>
          </a:p>
        </p:txBody>
      </p:sp>
    </p:spTree>
    <p:extLst>
      <p:ext uri="{BB962C8B-B14F-4D97-AF65-F5344CB8AC3E}">
        <p14:creationId xmlns:p14="http://schemas.microsoft.com/office/powerpoint/2010/main" val="6329752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 rot="21180000">
            <a:off x="-296736" y="417992"/>
            <a:ext cx="5338569" cy="1209057"/>
          </a:xfrm>
        </p:spPr>
        <p:txBody>
          <a:bodyPr>
            <a:noAutofit/>
          </a:bodyPr>
          <a:lstStyle/>
          <a:p>
            <a:pPr algn="ctr"/>
            <a:r>
              <a:rPr lang="de-DE" sz="3000" dirty="0">
                <a:latin typeface="Century Gothic" panose="020B0502020202020204" pitchFamily="34" charset="0"/>
              </a:rPr>
              <a:t>Klasseneinteilung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1390997" y="2720205"/>
            <a:ext cx="11564555" cy="482974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de-DE" altLang="de-DE" sz="2400" dirty="0">
                <a:latin typeface="Century Gothic" panose="020B0502020202020204" pitchFamily="34" charset="0"/>
              </a:rPr>
              <a:t>ausgewogenes Verhältnis</a:t>
            </a:r>
            <a:br>
              <a:rPr lang="de-DE" altLang="de-DE" sz="2400" dirty="0">
                <a:latin typeface="Century Gothic" panose="020B0502020202020204" pitchFamily="34" charset="0"/>
              </a:rPr>
            </a:br>
            <a:r>
              <a:rPr lang="de-DE" altLang="de-DE" sz="2400" dirty="0">
                <a:latin typeface="Century Gothic" panose="020B0502020202020204" pitchFamily="34" charset="0"/>
              </a:rPr>
              <a:t>(Mädchen – Jungen, Religion – Ethik, Geschwisterkinder…)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 sz="2400" dirty="0">
                <a:latin typeface="Century Gothic" panose="020B0502020202020204" pitchFamily="34" charset="0"/>
              </a:rPr>
              <a:t> Wunschzettel: 2 Freunde für Ihr Kind          </a:t>
            </a:r>
          </a:p>
          <a:p>
            <a:pPr marL="0" indent="0">
              <a:buNone/>
            </a:pPr>
            <a:r>
              <a:rPr lang="de-DE" altLang="de-DE" sz="2400" dirty="0">
                <a:latin typeface="Century Gothic" panose="020B0502020202020204" pitchFamily="34" charset="0"/>
              </a:rPr>
              <a:t>    </a:t>
            </a:r>
          </a:p>
          <a:p>
            <a:pPr marL="0" indent="0">
              <a:buNone/>
            </a:pPr>
            <a:r>
              <a:rPr lang="de-DE" altLang="de-DE" sz="2400" b="1" dirty="0">
                <a:latin typeface="Century Gothic" panose="020B0502020202020204" pitchFamily="34" charset="0"/>
              </a:rPr>
              <a:t>	</a:t>
            </a:r>
            <a:r>
              <a:rPr lang="de-DE" altLang="de-DE" sz="2400" b="1" u="sng" dirty="0">
                <a:latin typeface="Century Gothic" panose="020B0502020202020204" pitchFamily="34" charset="0"/>
              </a:rPr>
              <a:t>Aber:</a:t>
            </a:r>
            <a:r>
              <a:rPr lang="de-DE" altLang="de-DE" sz="2400" b="1" dirty="0">
                <a:latin typeface="Century Gothic" panose="020B0502020202020204" pitchFamily="34" charset="0"/>
              </a:rPr>
              <a:t> </a:t>
            </a:r>
          </a:p>
          <a:p>
            <a:pPr marL="0" indent="0">
              <a:buNone/>
            </a:pPr>
            <a:r>
              <a:rPr lang="de-DE" altLang="de-DE" sz="2400" dirty="0">
                <a:latin typeface="Century Gothic" panose="020B0502020202020204" pitchFamily="34" charset="0"/>
              </a:rPr>
              <a:t>	Bitte nur als Service zu verstehen: </a:t>
            </a:r>
            <a:r>
              <a:rPr lang="de-DE" altLang="de-DE" sz="2400" dirty="0">
                <a:latin typeface="Century Gothic" panose="020B0502020202020204" pitchFamily="34" charset="0"/>
                <a:sym typeface="Wingdings" panose="05000000000000000000" pitchFamily="2" charset="2"/>
              </a:rPr>
              <a:t> </a:t>
            </a:r>
            <a:r>
              <a:rPr lang="de-DE" altLang="de-DE" sz="2400" dirty="0">
                <a:latin typeface="Century Gothic" panose="020B0502020202020204" pitchFamily="34" charset="0"/>
              </a:rPr>
              <a:t>keine Gewähr, kein Anrecht!</a:t>
            </a:r>
            <a:br>
              <a:rPr lang="de-DE" altLang="de-DE" sz="2400" dirty="0">
                <a:latin typeface="Century Gothic" panose="020B0502020202020204" pitchFamily="34" charset="0"/>
              </a:rPr>
            </a:br>
            <a:r>
              <a:rPr lang="de-DE" altLang="de-DE" sz="2400" dirty="0">
                <a:latin typeface="Century Gothic" panose="020B0502020202020204" pitchFamily="34" charset="0"/>
              </a:rPr>
              <a:t>	</a:t>
            </a:r>
            <a:r>
              <a:rPr lang="de-DE" altLang="de-DE" sz="2400" b="1" dirty="0">
                <a:latin typeface="Century Gothic" panose="020B0502020202020204" pitchFamily="34" charset="0"/>
              </a:rPr>
              <a:t>Berücksichtigung pädagogischer und organisatorischer Kriterien </a:t>
            </a:r>
            <a:br>
              <a:rPr lang="de-DE" altLang="de-DE" sz="2400" b="1" dirty="0">
                <a:latin typeface="Century Gothic" panose="020B0502020202020204" pitchFamily="34" charset="0"/>
              </a:rPr>
            </a:br>
            <a:r>
              <a:rPr lang="de-DE" altLang="de-DE" sz="2400" b="1" dirty="0">
                <a:latin typeface="Century Gothic" panose="020B0502020202020204" pitchFamily="34" charset="0"/>
              </a:rPr>
              <a:t>           steht im Vordergrund</a:t>
            </a:r>
          </a:p>
        </p:txBody>
      </p:sp>
    </p:spTree>
    <p:extLst>
      <p:ext uri="{BB962C8B-B14F-4D97-AF65-F5344CB8AC3E}">
        <p14:creationId xmlns:p14="http://schemas.microsoft.com/office/powerpoint/2010/main" val="35504073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 rot="21180000">
            <a:off x="-296736" y="417992"/>
            <a:ext cx="5338569" cy="1209057"/>
          </a:xfrm>
        </p:spPr>
        <p:txBody>
          <a:bodyPr>
            <a:noAutofit/>
          </a:bodyPr>
          <a:lstStyle/>
          <a:p>
            <a:pPr algn="ctr"/>
            <a:r>
              <a:rPr lang="de-DE" sz="5000" dirty="0">
                <a:latin typeface="Century Gothic" panose="020B0502020202020204" pitchFamily="34" charset="0"/>
              </a:rPr>
              <a:t>1. Schultag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642B5DB-D024-40F2-8F36-ED95A7E72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8131" y="931703"/>
            <a:ext cx="4865710" cy="16268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lvl="0" algn="ctr">
              <a:defRPr/>
            </a:pPr>
            <a:r>
              <a:rPr lang="de-DE" altLang="de-DE" sz="3600" b="1" dirty="0">
                <a:solidFill>
                  <a:schemeClr val="bg1"/>
                </a:solidFill>
              </a:rPr>
              <a:t>Dienstag, 10.09.2024</a:t>
            </a:r>
          </a:p>
        </p:txBody>
      </p:sp>
      <p:sp>
        <p:nvSpPr>
          <p:cNvPr id="7" name="Inhaltsplatzhalter 2"/>
          <p:cNvSpPr>
            <a:spLocks noGrp="1" noChangeArrowheads="1"/>
          </p:cNvSpPr>
          <p:nvPr>
            <p:ph idx="1"/>
          </p:nvPr>
        </p:nvSpPr>
        <p:spPr>
          <a:xfrm>
            <a:off x="2066795" y="3018773"/>
            <a:ext cx="10125205" cy="345158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de-DE" altLang="de-DE" sz="2400" dirty="0"/>
              <a:t> </a:t>
            </a:r>
            <a:r>
              <a:rPr lang="de-DE" altLang="de-DE" sz="2400" dirty="0">
                <a:latin typeface="Century Gothic" panose="020B0502020202020204" pitchFamily="34" charset="0"/>
              </a:rPr>
              <a:t>Treffpunkt um 8:30 Uhr im Pausenhof (bei Regen in der Turnhalle)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 sz="2400" dirty="0">
                <a:latin typeface="Century Gothic" panose="020B0502020202020204" pitchFamily="34" charset="0"/>
              </a:rPr>
              <a:t> Begrüßung und Lieder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 sz="2400" dirty="0">
                <a:latin typeface="Century Gothic" panose="020B0502020202020204" pitchFamily="34" charset="0"/>
              </a:rPr>
              <a:t> Kinder gehen mit der Klassenlehrkraft in ihre Klasse.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 sz="2400" dirty="0">
                <a:latin typeface="Century Gothic" panose="020B0502020202020204" pitchFamily="34" charset="0"/>
              </a:rPr>
              <a:t> Eltern </a:t>
            </a:r>
            <a:r>
              <a:rPr lang="de-DE" altLang="de-DE" sz="2400" dirty="0"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r>
              <a:rPr lang="de-DE" altLang="de-DE" sz="2400" dirty="0">
                <a:latin typeface="Century Gothic" panose="020B0502020202020204" pitchFamily="34" charset="0"/>
              </a:rPr>
              <a:t> weitere Infos von der Schulleitung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 sz="2400" dirty="0">
                <a:latin typeface="Century Gothic" panose="020B0502020202020204" pitchFamily="34" charset="0"/>
              </a:rPr>
              <a:t> Schulschluss für die Schulanfänger an diesem Tag um 10:00 Uhr</a:t>
            </a:r>
          </a:p>
        </p:txBody>
      </p:sp>
      <p:sp>
        <p:nvSpPr>
          <p:cNvPr id="8" name="Inhaltsplatzhalter 2"/>
          <p:cNvSpPr txBox="1">
            <a:spLocks noChangeArrowheads="1"/>
          </p:cNvSpPr>
          <p:nvPr/>
        </p:nvSpPr>
        <p:spPr>
          <a:xfrm>
            <a:off x="215463" y="1745122"/>
            <a:ext cx="7835462" cy="599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280537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3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21180000">
            <a:off x="219881" y="191934"/>
            <a:ext cx="4885191" cy="1373599"/>
          </a:xfrm>
        </p:spPr>
        <p:txBody>
          <a:bodyPr>
            <a:normAutofit/>
          </a:bodyPr>
          <a:lstStyle/>
          <a:p>
            <a:r>
              <a:rPr lang="de-DE" sz="2400" dirty="0">
                <a:latin typeface="Century Gothic" panose="020B0502020202020204" pitchFamily="34" charset="0"/>
              </a:rPr>
              <a:t>Die Schulfamilie der Grundschule Karl-Heiß im Schuljahr 2023/2024: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 rot="21152934">
            <a:off x="223376" y="1539596"/>
            <a:ext cx="6626413" cy="149546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sz="2400" b="1" u="sng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Schulleitung:</a:t>
            </a:r>
            <a:r>
              <a:rPr lang="de-DE" sz="24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 Frau Heike Lego</a:t>
            </a:r>
          </a:p>
          <a:p>
            <a:pPr marL="0" indent="0">
              <a:buNone/>
            </a:pPr>
            <a:r>
              <a:rPr lang="de-DE" sz="2400" b="1" u="sng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Stv</a:t>
            </a:r>
            <a:r>
              <a:rPr lang="de-DE" sz="2400" b="1" u="sng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. Schulleitung:</a:t>
            </a:r>
            <a:r>
              <a:rPr lang="de-DE" sz="24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 Frau Katharina Bornschlegl</a:t>
            </a:r>
          </a:p>
          <a:p>
            <a:pPr marL="0" indent="0">
              <a:buNone/>
            </a:pPr>
            <a:r>
              <a:rPr lang="de-DE" sz="2400" b="1" u="sng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Sekretariat:</a:t>
            </a:r>
            <a:r>
              <a:rPr lang="de-DE" sz="24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 Frau Sonja </a:t>
            </a:r>
            <a:r>
              <a:rPr lang="de-DE" sz="2400" b="1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Talmon</a:t>
            </a:r>
            <a:r>
              <a:rPr lang="de-DE" sz="24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-Gros</a:t>
            </a:r>
          </a:p>
          <a:p>
            <a:pPr marL="0" indent="0">
              <a:buNone/>
            </a:pPr>
            <a:endParaRPr lang="de-DE" b="1" dirty="0"/>
          </a:p>
        </p:txBody>
      </p:sp>
      <p:pic>
        <p:nvPicPr>
          <p:cNvPr id="6" name="Picture 3" descr="logo-evi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39" y="182592"/>
            <a:ext cx="1617934" cy="1617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 rot="1108153">
            <a:off x="7091149" y="2001752"/>
            <a:ext cx="46604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u="sng" dirty="0">
                <a:solidFill>
                  <a:srgbClr val="FFCC00"/>
                </a:solidFill>
                <a:latin typeface="Century Gothic" panose="020B0502020202020204" pitchFamily="34" charset="0"/>
              </a:rPr>
              <a:t>Unterstützendes Personal:</a:t>
            </a:r>
          </a:p>
          <a:p>
            <a:r>
              <a:rPr lang="de-DE" sz="24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1 Schulsozialpädagogin</a:t>
            </a:r>
          </a:p>
          <a:p>
            <a:r>
              <a:rPr lang="de-DE" sz="24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1 Hausmeister</a:t>
            </a:r>
          </a:p>
          <a:p>
            <a:r>
              <a:rPr lang="de-DE" sz="24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Mitarbeiterinnen der FALA</a:t>
            </a:r>
          </a:p>
          <a:p>
            <a:r>
              <a:rPr lang="de-DE" sz="24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Team der Mittagsbetreuung</a:t>
            </a:r>
          </a:p>
          <a:p>
            <a:r>
              <a:rPr lang="de-DE" sz="24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Team des Johanniterhorts</a:t>
            </a:r>
          </a:p>
        </p:txBody>
      </p:sp>
      <p:sp>
        <p:nvSpPr>
          <p:cNvPr id="9" name="Rechteck 8"/>
          <p:cNvSpPr/>
          <p:nvPr/>
        </p:nvSpPr>
        <p:spPr>
          <a:xfrm>
            <a:off x="366495" y="5945824"/>
            <a:ext cx="103703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u="sng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Die Hauptpersonen:</a:t>
            </a:r>
            <a:r>
              <a:rPr lang="de-DE" sz="2800" b="1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  ca. 260 Schüler/innen in 11 Klassen</a:t>
            </a:r>
          </a:p>
        </p:txBody>
      </p:sp>
      <p:sp>
        <p:nvSpPr>
          <p:cNvPr id="10" name="Rechteck 9"/>
          <p:cNvSpPr/>
          <p:nvPr/>
        </p:nvSpPr>
        <p:spPr>
          <a:xfrm>
            <a:off x="3110055" y="3038704"/>
            <a:ext cx="62441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u="sng" dirty="0">
                <a:solidFill>
                  <a:schemeClr val="accent1"/>
                </a:solidFill>
                <a:latin typeface="Century Gothic" panose="020B0502020202020204" pitchFamily="34" charset="0"/>
              </a:rPr>
              <a:t>Lehrendes Personal:</a:t>
            </a:r>
          </a:p>
          <a:p>
            <a:r>
              <a:rPr lang="de-DE" sz="2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17 Staatliche Lehrkräfte</a:t>
            </a:r>
          </a:p>
          <a:p>
            <a:r>
              <a:rPr lang="de-DE" sz="2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2 Lehramtsanwärterinnen</a:t>
            </a:r>
          </a:p>
          <a:p>
            <a:r>
              <a:rPr lang="de-DE" sz="2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3 kirchliche Lehrkräfte für Religion</a:t>
            </a:r>
          </a:p>
          <a:p>
            <a:r>
              <a:rPr lang="de-DE" sz="2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1 Förderlehrerin</a:t>
            </a:r>
          </a:p>
          <a:p>
            <a:r>
              <a:rPr lang="de-DE" sz="2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2 Fachlehrerinnen Werken und Gestalten</a:t>
            </a: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 rot="20646942">
            <a:off x="369475" y="3748025"/>
            <a:ext cx="2227279" cy="79514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b="1" dirty="0">
                <a:solidFill>
                  <a:srgbClr val="CC0099"/>
                </a:solidFill>
                <a:latin typeface="Century Gothic" panose="020B0502020202020204" pitchFamily="34" charset="0"/>
              </a:rPr>
              <a:t>Elternbeirat und Förderverein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b="1" dirty="0"/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3734601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30</a:t>
            </a:fld>
            <a:endParaRPr lang="en-US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 rot="21180000">
            <a:off x="-70" y="416262"/>
            <a:ext cx="4882898" cy="1209057"/>
          </a:xfrm>
        </p:spPr>
        <p:txBody>
          <a:bodyPr>
            <a:noAutofit/>
          </a:bodyPr>
          <a:lstStyle/>
          <a:p>
            <a:pPr algn="ctr"/>
            <a:r>
              <a:rPr lang="de-DE" sz="4400" dirty="0">
                <a:latin typeface="Century Gothic" panose="020B0502020202020204" pitchFamily="34" charset="0"/>
              </a:rPr>
              <a:t>Was bieten wir?</a:t>
            </a:r>
          </a:p>
        </p:txBody>
      </p:sp>
      <p:sp>
        <p:nvSpPr>
          <p:cNvPr id="9" name="Oval 4">
            <a:extLst>
              <a:ext uri="{FF2B5EF4-FFF2-40B4-BE49-F238E27FC236}">
                <a16:creationId xmlns:a16="http://schemas.microsoft.com/office/drawing/2014/main" id="{B642B5DB-D024-40F2-8F36-ED95A7E72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5221" y="363255"/>
            <a:ext cx="4980779" cy="1909180"/>
          </a:xfrm>
          <a:prstGeom prst="ellipse">
            <a:avLst/>
          </a:prstGeom>
          <a:solidFill>
            <a:srgbClr val="FF66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defRPr/>
            </a:pPr>
            <a:r>
              <a:rPr lang="de-DE" altLang="de-DE" sz="3600" b="1" dirty="0">
                <a:solidFill>
                  <a:schemeClr val="bg1"/>
                </a:solidFill>
              </a:rPr>
              <a:t>Mittagsbetreuung</a:t>
            </a:r>
          </a:p>
          <a:p>
            <a:pPr algn="ctr">
              <a:defRPr/>
            </a:pPr>
            <a:r>
              <a:rPr lang="de-DE" altLang="de-DE" sz="2400" b="1" dirty="0">
                <a:solidFill>
                  <a:schemeClr val="bg1"/>
                </a:solidFill>
              </a:rPr>
              <a:t>Anmeldung ab sofort </a:t>
            </a:r>
          </a:p>
          <a:p>
            <a:pPr algn="ctr">
              <a:defRPr/>
            </a:pPr>
            <a:r>
              <a:rPr lang="de-DE" altLang="de-DE" sz="2400" b="1" dirty="0">
                <a:solidFill>
                  <a:schemeClr val="bg1"/>
                </a:solidFill>
              </a:rPr>
              <a:t>bis 31.03.2024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 rot="21204229">
            <a:off x="171374" y="1451074"/>
            <a:ext cx="6426927" cy="1555816"/>
          </a:xfrm>
          <a:prstGeom prst="rect">
            <a:avLst/>
          </a:prstGeom>
          <a:solidFill>
            <a:srgbClr val="FFFF66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de-DE" altLang="de-DE" sz="2000" b="1" dirty="0">
              <a:latin typeface="Century Gothic" panose="020B0502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de-DE" altLang="de-DE" sz="2000" b="1" dirty="0">
                <a:latin typeface="Century Gothic" panose="020B0502020202020204" pitchFamily="34" charset="0"/>
              </a:rPr>
              <a:t>GRUPPE 1</a:t>
            </a:r>
            <a:r>
              <a:rPr lang="de-DE" altLang="de-DE" sz="2000" dirty="0">
                <a:latin typeface="Century Gothic" panose="020B0502020202020204" pitchFamily="34" charset="0"/>
              </a:rPr>
              <a:t>	 </a:t>
            </a:r>
            <a:r>
              <a:rPr lang="de-DE" altLang="de-DE" sz="2000" b="1" dirty="0">
                <a:latin typeface="Century Gothic" panose="020B0502020202020204" pitchFamily="34" charset="0"/>
              </a:rPr>
              <a:t>11:30 Uhr – 14:00 Uhr</a:t>
            </a:r>
            <a:r>
              <a:rPr lang="de-DE" altLang="de-DE" sz="2000" dirty="0">
                <a:latin typeface="Century Gothic" panose="020B0502020202020204" pitchFamily="34" charset="0"/>
              </a:rPr>
              <a:t>		</a:t>
            </a:r>
          </a:p>
          <a:p>
            <a:pPr>
              <a:lnSpc>
                <a:spcPct val="80000"/>
              </a:lnSpc>
            </a:pPr>
            <a:r>
              <a:rPr lang="de-DE" altLang="de-DE" sz="2000" b="1" dirty="0">
                <a:latin typeface="Century Gothic" panose="020B0502020202020204" pitchFamily="34" charset="0"/>
              </a:rPr>
              <a:t>GRUPPE 2       11:30 Uhr – 16:00 Uhr*</a:t>
            </a:r>
            <a:r>
              <a:rPr lang="de-DE" altLang="de-DE" sz="2000" dirty="0">
                <a:latin typeface="Century Gothic" panose="020B0502020202020204" pitchFamily="34" charset="0"/>
              </a:rPr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de-DE" altLang="de-DE" sz="2000" dirty="0">
                <a:latin typeface="Century Gothic" panose="020B0502020202020204" pitchFamily="34" charset="0"/>
              </a:rPr>
              <a:t>            		(*</a:t>
            </a:r>
            <a:r>
              <a:rPr lang="de-DE" altLang="de-DE" sz="2000" b="1" dirty="0">
                <a:latin typeface="Century Gothic" panose="020B0502020202020204" pitchFamily="34" charset="0"/>
              </a:rPr>
              <a:t>inkl. Hausaufgabenbetreuung)</a:t>
            </a:r>
            <a:endParaRPr lang="de-DE" altLang="de-DE" sz="2000" dirty="0">
              <a:latin typeface="Century Gothic" panose="020B0502020202020204" pitchFamily="34" charset="0"/>
            </a:endParaRPr>
          </a:p>
        </p:txBody>
      </p:sp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595502"/>
              </p:ext>
            </p:extLst>
          </p:nvPr>
        </p:nvGraphicFramePr>
        <p:xfrm>
          <a:off x="1938314" y="3195239"/>
          <a:ext cx="10271343" cy="2826785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345587">
                  <a:extLst>
                    <a:ext uri="{9D8B030D-6E8A-4147-A177-3AD203B41FA5}">
                      <a16:colId xmlns:a16="http://schemas.microsoft.com/office/drawing/2014/main" val="15673272"/>
                    </a:ext>
                  </a:extLst>
                </a:gridCol>
                <a:gridCol w="1365337">
                  <a:extLst>
                    <a:ext uri="{9D8B030D-6E8A-4147-A177-3AD203B41FA5}">
                      <a16:colId xmlns:a16="http://schemas.microsoft.com/office/drawing/2014/main" val="2191827477"/>
                    </a:ext>
                  </a:extLst>
                </a:gridCol>
                <a:gridCol w="1603623">
                  <a:extLst>
                    <a:ext uri="{9D8B030D-6E8A-4147-A177-3AD203B41FA5}">
                      <a16:colId xmlns:a16="http://schemas.microsoft.com/office/drawing/2014/main" val="795032416"/>
                    </a:ext>
                  </a:extLst>
                </a:gridCol>
                <a:gridCol w="4956796">
                  <a:extLst>
                    <a:ext uri="{9D8B030D-6E8A-4147-A177-3AD203B41FA5}">
                      <a16:colId xmlns:a16="http://schemas.microsoft.com/office/drawing/2014/main" val="1506735828"/>
                    </a:ext>
                  </a:extLst>
                </a:gridCol>
              </a:tblGrid>
              <a:tr h="70550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Gruppen</a:t>
                      </a:r>
                      <a:r>
                        <a:rPr lang="de-DE" sz="1800" b="1" dirty="0">
                          <a:solidFill>
                            <a:srgbClr val="002060"/>
                          </a:solidFill>
                          <a:effectLst/>
                        </a:rPr>
                        <a:t> bis 14</a:t>
                      </a:r>
                      <a:r>
                        <a:rPr lang="de-DE" sz="1800" b="1" baseline="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de-DE" sz="1800" b="1" dirty="0">
                          <a:solidFill>
                            <a:srgbClr val="002060"/>
                          </a:solidFill>
                          <a:effectLst/>
                        </a:rPr>
                        <a:t>Uhr</a:t>
                      </a:r>
                      <a:endParaRPr lang="de-DE" sz="1800" b="1" dirty="0">
                        <a:solidFill>
                          <a:srgbClr val="002060"/>
                        </a:solidFill>
                        <a:effectLst/>
                        <a:latin typeface="Shrut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mit Essen</a:t>
                      </a:r>
                      <a:endParaRPr lang="de-DE" sz="18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ohne Essen</a:t>
                      </a:r>
                      <a:endParaRPr lang="de-DE" sz="18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Gruppen bis 16 Uhr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nur MIT ESSEN buchbar </a:t>
                      </a:r>
                      <a:endParaRPr lang="de-DE" sz="18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2658960"/>
                  </a:ext>
                </a:extLst>
              </a:tr>
              <a:tr h="411370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b="1" u="sng" dirty="0">
                          <a:solidFill>
                            <a:srgbClr val="002060"/>
                          </a:solidFill>
                          <a:effectLst/>
                          <a:latin typeface="Shruti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Kosten:</a:t>
                      </a:r>
                    </a:p>
                  </a:txBody>
                  <a:tcPr marL="68575" marR="68575" marT="0" marB="0">
                    <a:gradFill flip="none" rotWithShape="1">
                      <a:gsLst>
                        <a:gs pos="100000">
                          <a:srgbClr val="FF6699"/>
                        </a:gs>
                        <a:gs pos="35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b="1" u="sng" dirty="0">
                          <a:solidFill>
                            <a:srgbClr val="002060"/>
                          </a:solidFill>
                          <a:effectLst/>
                          <a:latin typeface="Shruti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Kosten:</a:t>
                      </a:r>
                    </a:p>
                  </a:txBody>
                  <a:tcPr marL="68575" marR="68575" marT="0" marB="0"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77335487"/>
                  </a:ext>
                </a:extLst>
              </a:tr>
              <a:tr h="1645477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1-2 Tage/Woche: € 24,--/Monat   *ermäßigt € 20,-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de-DE" sz="16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3-5 Tage/Woche: € 46,--/Monat   *ermäßigt € 37,-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de-DE" sz="16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**zzgl. Essensgeld ca. </a:t>
                      </a:r>
                      <a:r>
                        <a:rPr lang="de-DE" sz="16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€ 4,80 </a:t>
                      </a:r>
                      <a:r>
                        <a:rPr lang="de-DE" sz="16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pro Mahlzeit pro Tag</a:t>
                      </a:r>
                      <a:endParaRPr lang="de-DE" sz="16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€ 90,--/Monat</a:t>
                      </a:r>
                      <a:r>
                        <a:rPr lang="de-DE" sz="1600" b="1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        </a:t>
                      </a:r>
                      <a:r>
                        <a:rPr lang="de-DE" sz="16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*ermäßigt € 71,--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unabhängig von der Anzahl der Betreuungstage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**zzgl. Essensgeld ca. € 4,80 pro Mahlzeit pro Tag</a:t>
                      </a:r>
                      <a:endParaRPr lang="de-DE" sz="16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4529675"/>
                  </a:ext>
                </a:extLst>
              </a:tr>
            </a:tbl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7481581" y="2304139"/>
            <a:ext cx="3783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latin typeface="Century Gothic" panose="020B0502020202020204" pitchFamily="34" charset="0"/>
              </a:rPr>
              <a:t>Leitung: Frau Potyka</a:t>
            </a:r>
          </a:p>
        </p:txBody>
      </p:sp>
    </p:spTree>
    <p:extLst>
      <p:ext uri="{BB962C8B-B14F-4D97-AF65-F5344CB8AC3E}">
        <p14:creationId xmlns:p14="http://schemas.microsoft.com/office/powerpoint/2010/main" val="35126335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31</a:t>
            </a:fld>
            <a:endParaRPr lang="en-US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 rot="21180000">
            <a:off x="-70" y="416262"/>
            <a:ext cx="4882898" cy="1209057"/>
          </a:xfrm>
        </p:spPr>
        <p:txBody>
          <a:bodyPr>
            <a:noAutofit/>
          </a:bodyPr>
          <a:lstStyle/>
          <a:p>
            <a:pPr algn="ctr"/>
            <a:r>
              <a:rPr lang="de-DE" sz="4400" dirty="0">
                <a:latin typeface="Century Gothic" panose="020B0502020202020204" pitchFamily="34" charset="0"/>
              </a:rPr>
              <a:t>Was bieten wir?</a:t>
            </a:r>
          </a:p>
        </p:txBody>
      </p:sp>
      <p:sp>
        <p:nvSpPr>
          <p:cNvPr id="9" name="Oval 4">
            <a:extLst>
              <a:ext uri="{FF2B5EF4-FFF2-40B4-BE49-F238E27FC236}">
                <a16:creationId xmlns:a16="http://schemas.microsoft.com/office/drawing/2014/main" id="{B642B5DB-D024-40F2-8F36-ED95A7E72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6952" y="261148"/>
            <a:ext cx="4865710" cy="1626838"/>
          </a:xfrm>
          <a:prstGeom prst="ellipse">
            <a:avLst/>
          </a:prstGeom>
          <a:solidFill>
            <a:srgbClr val="FF66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defRPr/>
            </a:pPr>
            <a:r>
              <a:rPr lang="de-DE" altLang="de-DE" sz="3600" b="1" dirty="0">
                <a:solidFill>
                  <a:schemeClr val="bg1"/>
                </a:solidFill>
              </a:rPr>
              <a:t>Mittagsbetreuung</a:t>
            </a:r>
          </a:p>
        </p:txBody>
      </p:sp>
      <p:sp>
        <p:nvSpPr>
          <p:cNvPr id="2" name="Rechteck 1"/>
          <p:cNvSpPr/>
          <p:nvPr/>
        </p:nvSpPr>
        <p:spPr>
          <a:xfrm rot="20916137">
            <a:off x="275469" y="1913152"/>
            <a:ext cx="8271260" cy="361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de-DE" altLang="de-DE" sz="2200" dirty="0">
                <a:solidFill>
                  <a:schemeClr val="accent4"/>
                </a:solidFill>
                <a:latin typeface="Century Gothic" panose="020B0502020202020204" pitchFamily="34" charset="0"/>
              </a:rPr>
              <a:t>Die Räume der Mittagsbetreuung befinden sich in</a:t>
            </a:r>
            <a:br>
              <a:rPr lang="de-DE" altLang="de-DE" sz="2200" dirty="0">
                <a:solidFill>
                  <a:schemeClr val="accent4"/>
                </a:solidFill>
                <a:latin typeface="Century Gothic" panose="020B0502020202020204" pitchFamily="34" charset="0"/>
              </a:rPr>
            </a:br>
            <a:r>
              <a:rPr lang="de-DE" altLang="de-DE" sz="2200" dirty="0">
                <a:solidFill>
                  <a:schemeClr val="accent4"/>
                </a:solidFill>
                <a:latin typeface="Century Gothic" panose="020B0502020202020204" pitchFamily="34" charset="0"/>
              </a:rPr>
              <a:t>der Schule (Arkadengang) und im </a:t>
            </a:r>
            <a:r>
              <a:rPr lang="de-DE" altLang="de-DE" sz="2200" dirty="0" err="1">
                <a:solidFill>
                  <a:schemeClr val="accent4"/>
                </a:solidFill>
                <a:latin typeface="Century Gothic" panose="020B0502020202020204" pitchFamily="34" charset="0"/>
              </a:rPr>
              <a:t>Ruffinischlösschen</a:t>
            </a:r>
            <a:r>
              <a:rPr lang="de-DE" altLang="de-DE" sz="2200" dirty="0">
                <a:solidFill>
                  <a:schemeClr val="accent4"/>
                </a:solidFill>
                <a:latin typeface="Century Gothic" panose="020B0502020202020204" pitchFamily="34" charset="0"/>
              </a:rPr>
              <a:t>. </a:t>
            </a:r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de-DE" altLang="de-DE" sz="2200" dirty="0">
                <a:solidFill>
                  <a:schemeClr val="accent4"/>
                </a:solidFill>
                <a:latin typeface="Century Gothic" panose="020B0502020202020204" pitchFamily="34" charset="0"/>
              </a:rPr>
              <a:t>In den Räumen finden die Kinder Maltische, Kuschelecke, </a:t>
            </a:r>
            <a:r>
              <a:rPr lang="de-DE" altLang="de-DE" sz="2200" dirty="0" err="1">
                <a:solidFill>
                  <a:schemeClr val="accent4"/>
                </a:solidFill>
                <a:latin typeface="Century Gothic" panose="020B0502020202020204" pitchFamily="34" charset="0"/>
              </a:rPr>
              <a:t>Legoecke</a:t>
            </a:r>
            <a:r>
              <a:rPr lang="de-DE" altLang="de-DE" sz="2200" dirty="0">
                <a:solidFill>
                  <a:schemeClr val="accent4"/>
                </a:solidFill>
                <a:latin typeface="Century Gothic" panose="020B0502020202020204" pitchFamily="34" charset="0"/>
              </a:rPr>
              <a:t>, Küchenecke, Hausaufgabenzimmer und viele Spiele. </a:t>
            </a:r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de-DE" altLang="de-DE" sz="2200" dirty="0">
                <a:solidFill>
                  <a:schemeClr val="accent4"/>
                </a:solidFill>
                <a:latin typeface="Century Gothic" panose="020B0502020202020204" pitchFamily="34" charset="0"/>
              </a:rPr>
              <a:t>Der Pausenhof und der Sportplatz stehen zum Spielen und für die Bewegung zur Verfügung.</a:t>
            </a:r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de-DE" altLang="de-DE" sz="2200" dirty="0">
                <a:solidFill>
                  <a:schemeClr val="accent4"/>
                </a:solidFill>
                <a:latin typeface="Century Gothic" panose="020B0502020202020204" pitchFamily="34" charset="0"/>
              </a:rPr>
              <a:t>Die Mahlzeiten werden im Speisesaal eingenommen. </a:t>
            </a:r>
          </a:p>
          <a:p>
            <a:pPr>
              <a:lnSpc>
                <a:spcPct val="80000"/>
              </a:lnSpc>
            </a:pPr>
            <a:endParaRPr lang="de-DE" altLang="de-DE" sz="2200" dirty="0">
              <a:latin typeface="Century Gothic" panose="020B0502020202020204" pitchFamily="34" charset="0"/>
            </a:endParaRPr>
          </a:p>
          <a:p>
            <a:pPr>
              <a:lnSpc>
                <a:spcPct val="80000"/>
              </a:lnSpc>
            </a:pPr>
            <a:endParaRPr lang="de-DE" altLang="de-DE" sz="2200" dirty="0">
              <a:latin typeface="Century Gothic" panose="020B0502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de-DE" altLang="de-DE" sz="2200" dirty="0">
                <a:solidFill>
                  <a:schemeClr val="accent4"/>
                </a:solidFill>
                <a:latin typeface="Century Gothic" panose="020B0502020202020204" pitchFamily="34" charset="0"/>
              </a:rPr>
              <a:t>    7 Betreuerinnen sind um das Wohl ihrer Kinder bemüht.</a:t>
            </a:r>
          </a:p>
          <a:p>
            <a:pPr>
              <a:lnSpc>
                <a:spcPct val="80000"/>
              </a:lnSpc>
            </a:pPr>
            <a:r>
              <a:rPr lang="de-DE" altLang="de-DE" sz="2200" dirty="0">
                <a:solidFill>
                  <a:schemeClr val="accent4"/>
                </a:solidFill>
                <a:latin typeface="Century Gothic" panose="020B0502020202020204" pitchFamily="34" charset="0"/>
              </a:rPr>
              <a:t>    3 Betreuerinnen machen ab 14:00 Uhr mit den Kindern</a:t>
            </a:r>
            <a:br>
              <a:rPr lang="de-DE" altLang="de-DE" sz="2200" dirty="0">
                <a:solidFill>
                  <a:schemeClr val="accent4"/>
                </a:solidFill>
                <a:latin typeface="Century Gothic" panose="020B0502020202020204" pitchFamily="34" charset="0"/>
              </a:rPr>
            </a:br>
            <a:r>
              <a:rPr lang="de-DE" altLang="de-DE" sz="2200" dirty="0">
                <a:solidFill>
                  <a:schemeClr val="accent4"/>
                </a:solidFill>
                <a:latin typeface="Century Gothic" panose="020B0502020202020204" pitchFamily="34" charset="0"/>
              </a:rPr>
              <a:t>       Hausaufgaben. </a:t>
            </a:r>
          </a:p>
        </p:txBody>
      </p:sp>
      <p:pic>
        <p:nvPicPr>
          <p:cNvPr id="8" name="Picture 4" descr="ruffini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0422129" y="2754256"/>
            <a:ext cx="1483227" cy="2001579"/>
          </a:xfrm>
          <a:noFill/>
        </p:spPr>
      </p:pic>
      <p:pic>
        <p:nvPicPr>
          <p:cNvPr id="12" name="Inhaltsplatzhalt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00342">
            <a:off x="4676482" y="5310454"/>
            <a:ext cx="1693962" cy="1270738"/>
          </a:xfrm>
          <a:prstGeom prst="rect">
            <a:avLst/>
          </a:prstGeom>
        </p:spPr>
      </p:pic>
      <p:pic>
        <p:nvPicPr>
          <p:cNvPr id="13" name="Inhaltsplatzhalt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283709">
            <a:off x="8173227" y="2455695"/>
            <a:ext cx="1781815" cy="1336453"/>
          </a:xfrm>
          <a:prstGeom prst="rect">
            <a:avLst/>
          </a:prstGeom>
        </p:spPr>
      </p:pic>
      <p:pic>
        <p:nvPicPr>
          <p:cNvPr id="14" name="Inhaltsplatzhalt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96425" flipH="1">
            <a:off x="7124523" y="5172369"/>
            <a:ext cx="1732662" cy="1299406"/>
          </a:xfrm>
          <a:prstGeom prst="rect">
            <a:avLst/>
          </a:prstGeom>
        </p:spPr>
      </p:pic>
      <p:pic>
        <p:nvPicPr>
          <p:cNvPr id="15" name="Inhaltsplatzhalt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64134" y="4648614"/>
            <a:ext cx="1502925" cy="112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960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32</a:t>
            </a:fld>
            <a:endParaRPr lang="en-US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 rot="21180000">
            <a:off x="-70" y="416262"/>
            <a:ext cx="4882898" cy="1209057"/>
          </a:xfrm>
        </p:spPr>
        <p:txBody>
          <a:bodyPr>
            <a:noAutofit/>
          </a:bodyPr>
          <a:lstStyle/>
          <a:p>
            <a:pPr algn="ctr"/>
            <a:r>
              <a:rPr lang="de-DE" sz="4400" dirty="0">
                <a:latin typeface="Century Gothic" panose="020B0502020202020204" pitchFamily="34" charset="0"/>
              </a:rPr>
              <a:t>Was bieten wir?</a:t>
            </a:r>
          </a:p>
        </p:txBody>
      </p:sp>
      <p:pic>
        <p:nvPicPr>
          <p:cNvPr id="16" name="Grafik 15"/>
          <p:cNvPicPr/>
          <p:nvPr/>
        </p:nvPicPr>
        <p:blipFill>
          <a:blip r:embed="rId3"/>
          <a:stretch>
            <a:fillRect/>
          </a:stretch>
        </p:blipFill>
        <p:spPr>
          <a:xfrm>
            <a:off x="8141596" y="123230"/>
            <a:ext cx="3343275" cy="3121025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21183243">
            <a:off x="298719" y="1540310"/>
            <a:ext cx="8811395" cy="3617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chemeClr val="accent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Seit September 2019 an der Grundschule Karl-Heiß</a:t>
            </a:r>
            <a:endParaRPr lang="de-DE" sz="2400" dirty="0">
              <a:solidFill>
                <a:schemeClr val="accent4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chemeClr val="accent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2 Gruppen (à max. 25 Kinder)</a:t>
            </a:r>
            <a:endParaRPr lang="de-DE" sz="2400" dirty="0">
              <a:solidFill>
                <a:schemeClr val="accent4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chemeClr val="accent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Unterbringung in Modulbauten neben dem </a:t>
            </a:r>
            <a:r>
              <a:rPr lang="de-DE" sz="2400" dirty="0" err="1">
                <a:solidFill>
                  <a:schemeClr val="accent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Ruffinischlösschen</a:t>
            </a:r>
            <a:endParaRPr lang="de-DE" sz="2400" dirty="0">
              <a:solidFill>
                <a:schemeClr val="accent4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chemeClr val="accent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gemeinsames Mittagessen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chemeClr val="accent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Durchführung sozialpädagogischer Arbeit, Hausaufgabenbetreuung und Freizeitgestaltung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2400" dirty="0">
              <a:solidFill>
                <a:schemeClr val="accent4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chemeClr val="accent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Ferienbetreuung </a:t>
            </a:r>
            <a:r>
              <a:rPr lang="de-DE" sz="2400" dirty="0" err="1">
                <a:solidFill>
                  <a:schemeClr val="accent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zubuchbar</a:t>
            </a:r>
            <a:r>
              <a:rPr lang="de-DE" sz="2400" dirty="0">
                <a:solidFill>
                  <a:schemeClr val="accent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de-DE" sz="2400" dirty="0">
                <a:solidFill>
                  <a:schemeClr val="accent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Ausflüge, Workshops, etc.)</a:t>
            </a:r>
            <a:r>
              <a:rPr lang="de-DE" sz="2400" dirty="0">
                <a:solidFill>
                  <a:schemeClr val="accent4"/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endParaRPr lang="de-DE" sz="2400" dirty="0">
              <a:solidFill>
                <a:schemeClr val="accent4"/>
              </a:solidFill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197692" y="5515325"/>
            <a:ext cx="7528023" cy="134267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600" dirty="0">
                <a:solidFill>
                  <a:srgbClr val="CC009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Träger: Johanniter Unfallhilfe e.V.</a:t>
            </a: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de-DE" sz="2600" dirty="0">
                <a:solidFill>
                  <a:srgbClr val="CC009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Leitung: Frau Kathrin Hasenecker</a:t>
            </a: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de-DE" sz="2600" dirty="0">
                <a:solidFill>
                  <a:srgbClr val="CC009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Anmeldung am 12.03.2024 vor Ort möglich</a:t>
            </a:r>
            <a:r>
              <a:rPr lang="de-DE" sz="2600" dirty="0">
                <a:solidFill>
                  <a:srgbClr val="CC0099"/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!</a:t>
            </a:r>
            <a:endParaRPr lang="de-DE" sz="2600" dirty="0">
              <a:solidFill>
                <a:srgbClr val="CC0099"/>
              </a:solidFill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2052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19B9A25-F3F1-7A4C-F260-6BF405D8B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19138" y="11278304"/>
            <a:ext cx="2639323" cy="365125"/>
          </a:xfrm>
        </p:spPr>
        <p:txBody>
          <a:bodyPr/>
          <a:lstStyle/>
          <a:p>
            <a:endParaRPr lang="en-US" noProof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28A80C7-9A98-5C3A-5594-0DD344771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33</a:t>
            </a:fld>
            <a:endParaRPr lang="en-US" noProof="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5010C45-E732-C5B0-F471-F255AFCD803C}"/>
              </a:ext>
            </a:extLst>
          </p:cNvPr>
          <p:cNvSpPr txBox="1"/>
          <p:nvPr/>
        </p:nvSpPr>
        <p:spPr>
          <a:xfrm>
            <a:off x="1580366" y="1352811"/>
            <a:ext cx="9031266" cy="3982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Wingdings 3" panose="05040102010807070707" pitchFamily="18" charset="2"/>
              <a:buNone/>
              <a:defRPr/>
            </a:pPr>
            <a:r>
              <a:rPr lang="de-DE" sz="2800" b="1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Wir wollen für Ihr Kind nur das Allerbeste</a:t>
            </a:r>
          </a:p>
          <a:p>
            <a:pPr marL="0" indent="0" algn="ctr">
              <a:buFont typeface="Wingdings 3" panose="05040102010807070707" pitchFamily="18" charset="2"/>
              <a:buNone/>
              <a:defRPr/>
            </a:pPr>
            <a:r>
              <a:rPr lang="de-DE" sz="2800" b="1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und uns liegt eine vertrauensvolle Zusammenarbeit</a:t>
            </a:r>
          </a:p>
          <a:p>
            <a:pPr marL="0" indent="0" algn="ctr">
              <a:buFont typeface="Wingdings 3" panose="05040102010807070707" pitchFamily="18" charset="2"/>
              <a:buNone/>
              <a:defRPr/>
            </a:pPr>
            <a:r>
              <a:rPr lang="de-DE" sz="2800" b="1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sehr am Herzen.</a:t>
            </a:r>
          </a:p>
          <a:p>
            <a:pPr algn="ctr">
              <a:buFont typeface="Wingdings 3" panose="05040102010807070707" pitchFamily="18" charset="2"/>
              <a:buNone/>
              <a:defRPr/>
            </a:pPr>
            <a:endParaRPr lang="de-DE" sz="28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algn="ctr">
              <a:buFont typeface="Wingdings 3" panose="05040102010807070707" pitchFamily="18" charset="2"/>
              <a:buNone/>
              <a:defRPr/>
            </a:pPr>
            <a:r>
              <a:rPr lang="de-DE" sz="2800" b="1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Wir danken für Ihre Aufmerksamkeit</a:t>
            </a:r>
            <a:r>
              <a:rPr lang="de-DE" sz="2800" b="1" dirty="0">
                <a:solidFill>
                  <a:srgbClr val="FFFF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endParaRPr lang="de-DE" altLang="de-DE" sz="28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2800" b="1" dirty="0">
                <a:solidFill>
                  <a:srgbClr val="00B05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Alles Gute bis zum nächsten Mal </a:t>
            </a:r>
          </a:p>
          <a:p>
            <a:pPr algn="ctr"/>
            <a:r>
              <a:rPr lang="de-DE" altLang="de-DE" sz="2800" b="1" dirty="0">
                <a:solidFill>
                  <a:srgbClr val="00B05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an der Grundschule Karl-Heiß</a:t>
            </a:r>
          </a:p>
          <a:p>
            <a:pPr algn="ctr"/>
            <a:r>
              <a:rPr lang="de-DE" altLang="de-DE" sz="2800" b="1" dirty="0">
                <a:solidFill>
                  <a:srgbClr val="00B05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bei der Schuleinschreibung am 12.03.2024.</a:t>
            </a:r>
            <a:r>
              <a:rPr lang="de-DE" altLang="de-DE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0A0FA128-B1F5-7351-2DBA-9B00C32C3D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2931182"/>
              </p:ext>
            </p:extLst>
          </p:nvPr>
        </p:nvGraphicFramePr>
        <p:xfrm>
          <a:off x="3171586" y="5244150"/>
          <a:ext cx="5848825" cy="1403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Picture" r:id="rId3" imgW="1623240" imgH="6464160" progId="Word.Picture.8">
                  <p:embed/>
                </p:oleObj>
              </mc:Choice>
              <mc:Fallback>
                <p:oleObj name="Picture" r:id="rId3" imgW="1623240" imgH="646416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1586" y="5244150"/>
                        <a:ext cx="5848825" cy="14033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3" descr="logo-evi">
            <a:extLst>
              <a:ext uri="{FF2B5EF4-FFF2-40B4-BE49-F238E27FC236}">
                <a16:creationId xmlns:a16="http://schemas.microsoft.com/office/drawing/2014/main" id="{E550413A-E7E9-A280-59ED-57C2BE605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099" y="250236"/>
            <a:ext cx="1425901" cy="1425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6969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4</a:t>
            </a:fld>
            <a:endParaRPr lang="en-US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 rot="21180000">
            <a:off x="-11712" y="360723"/>
            <a:ext cx="4882898" cy="1209057"/>
          </a:xfrm>
        </p:spPr>
        <p:txBody>
          <a:bodyPr>
            <a:normAutofit fontScale="90000"/>
          </a:bodyPr>
          <a:lstStyle/>
          <a:p>
            <a:r>
              <a:rPr lang="de-DE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Unser Profil:</a:t>
            </a:r>
            <a:br>
              <a:rPr lang="de-DE" sz="2800" dirty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r>
              <a:rPr lang="de-DE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“Musikalische Grundschule“</a:t>
            </a:r>
            <a:endParaRPr lang="de-DE" sz="2800" dirty="0">
              <a:latin typeface="Century Gothic" panose="020B0502020202020204" pitchFamily="34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2429737" y="1898728"/>
            <a:ext cx="9414318" cy="462069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endParaRPr lang="de-DE" altLang="de-DE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de-DE" altLang="de-DE" sz="2400" dirty="0"/>
              <a:t> </a:t>
            </a:r>
            <a:r>
              <a:rPr lang="de-DE" altLang="de-DE" sz="2400" dirty="0">
                <a:latin typeface="Century Gothic" panose="020B0502020202020204" pitchFamily="34" charset="0"/>
              </a:rPr>
              <a:t>Musik durchzieht alle Fächer als Unterrichtsprinzip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de-DE" altLang="de-DE" sz="2400" dirty="0">
                <a:latin typeface="Century Gothic" panose="020B0502020202020204" pitchFamily="34" charset="0"/>
              </a:rPr>
              <a:t> Musik dient dem Abbau von Aggressionen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de-DE" altLang="de-DE" sz="2400" dirty="0">
                <a:latin typeface="Century Gothic" panose="020B0502020202020204" pitchFamily="34" charset="0"/>
              </a:rPr>
              <a:t> Musik trägt zur Harmonisierung und Konfliktlösung bei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de-DE" altLang="de-DE" sz="2400" dirty="0">
                <a:latin typeface="Century Gothic" panose="020B0502020202020204" pitchFamily="34" charset="0"/>
              </a:rPr>
              <a:t> Musik fördert:</a:t>
            </a:r>
          </a:p>
          <a:p>
            <a:pPr lvl="1">
              <a:lnSpc>
                <a:spcPct val="80000"/>
              </a:lnSpc>
              <a:buFont typeface="Symbol" panose="05050102010706020507" pitchFamily="18" charset="2"/>
              <a:buChar char="-"/>
              <a:defRPr/>
            </a:pPr>
            <a:r>
              <a:rPr lang="de-DE" altLang="de-DE" sz="2000" dirty="0">
                <a:latin typeface="Century Gothic" panose="020B0502020202020204" pitchFamily="34" charset="0"/>
              </a:rPr>
              <a:t>die Persönlichkeitsentwicklung des  Kindes</a:t>
            </a:r>
          </a:p>
          <a:p>
            <a:pPr lvl="1">
              <a:lnSpc>
                <a:spcPct val="80000"/>
              </a:lnSpc>
              <a:buFont typeface="Symbol" panose="05050102010706020507" pitchFamily="18" charset="2"/>
              <a:buChar char="-"/>
              <a:defRPr/>
            </a:pPr>
            <a:r>
              <a:rPr lang="de-DE" altLang="de-DE" sz="2000" dirty="0">
                <a:latin typeface="Century Gothic" panose="020B0502020202020204" pitchFamily="34" charset="0"/>
              </a:rPr>
              <a:t> die Intelligenz</a:t>
            </a:r>
          </a:p>
          <a:p>
            <a:pPr lvl="1">
              <a:lnSpc>
                <a:spcPct val="80000"/>
              </a:lnSpc>
              <a:buFont typeface="Symbol" panose="05050102010706020507" pitchFamily="18" charset="2"/>
              <a:buChar char="-"/>
              <a:defRPr/>
            </a:pPr>
            <a:r>
              <a:rPr lang="de-DE" altLang="de-DE" sz="2000" dirty="0">
                <a:latin typeface="Century Gothic" panose="020B0502020202020204" pitchFamily="34" charset="0"/>
              </a:rPr>
              <a:t> die Konzentrationsleistung</a:t>
            </a:r>
          </a:p>
          <a:p>
            <a:pPr lvl="1">
              <a:lnSpc>
                <a:spcPct val="80000"/>
              </a:lnSpc>
              <a:buFont typeface="Symbol" panose="05050102010706020507" pitchFamily="18" charset="2"/>
              <a:buChar char="-"/>
              <a:defRPr/>
            </a:pPr>
            <a:r>
              <a:rPr lang="de-DE" altLang="de-DE" sz="2000" dirty="0">
                <a:latin typeface="Century Gothic" panose="020B0502020202020204" pitchFamily="34" charset="0"/>
              </a:rPr>
              <a:t> den Gemeinschaftssinn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de-DE" altLang="de-DE" sz="2400" dirty="0">
                <a:latin typeface="Century Gothic" panose="020B0502020202020204" pitchFamily="34" charset="0"/>
              </a:rPr>
              <a:t> Musik schafft ein den ganzen Körper durchdringendes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de-DE" altLang="de-DE" sz="2400" dirty="0">
                <a:latin typeface="Century Gothic" panose="020B0502020202020204" pitchFamily="34" charset="0"/>
              </a:rPr>
              <a:t>    Wohlbehagen</a:t>
            </a:r>
            <a:endParaRPr lang="de-DE" altLang="de-DE" dirty="0"/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980A4D7-86FB-4B7B-BFC3-5DAAB11CD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6996"/>
            <a:ext cx="2272325" cy="1623090"/>
          </a:xfrm>
          <a:prstGeom prst="rect">
            <a:avLst/>
          </a:prstGeom>
        </p:spPr>
      </p:pic>
      <p:pic>
        <p:nvPicPr>
          <p:cNvPr id="7" name="Inhaltsplatzhalter 2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123" y="201160"/>
            <a:ext cx="2565041" cy="192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920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5</a:t>
            </a:fld>
            <a:endParaRPr lang="en-US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 rot="21180000">
            <a:off x="-79148" y="322847"/>
            <a:ext cx="5379321" cy="1325563"/>
          </a:xfrm>
        </p:spPr>
        <p:txBody>
          <a:bodyPr>
            <a:normAutofit/>
          </a:bodyPr>
          <a:lstStyle/>
          <a:p>
            <a:r>
              <a:rPr lang="de-DE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 Unser Profil:</a:t>
            </a:r>
            <a:br>
              <a:rPr lang="de-DE" sz="2800" dirty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r>
              <a:rPr lang="de-DE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“</a:t>
            </a:r>
            <a:r>
              <a:rPr lang="de-DE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Musikalische Grundschule</a:t>
            </a:r>
            <a:r>
              <a:rPr lang="de-DE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“</a:t>
            </a:r>
            <a:endParaRPr lang="de-DE" sz="2400" dirty="0">
              <a:latin typeface="Century Gothic" panose="020B0502020202020204" pitchFamily="34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2055577" y="1725562"/>
            <a:ext cx="8484604" cy="51324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de-DE" altLang="de-DE" sz="2400" u="sng" dirty="0">
                <a:latin typeface="Century Gothic" panose="020B0502020202020204" pitchFamily="34" charset="0"/>
              </a:rPr>
              <a:t>Umsetzung in der Schule: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de-DE" altLang="de-DE" sz="1000" u="sng" dirty="0">
              <a:latin typeface="Century Gothic" panose="020B0502020202020204" pitchFamily="34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de-DE" altLang="de-DE" sz="2400" dirty="0">
                <a:latin typeface="Century Gothic" panose="020B0502020202020204" pitchFamily="34" charset="0"/>
              </a:rPr>
              <a:t> Musikkoordinator an der Schule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de-DE" altLang="de-DE" sz="2400" dirty="0">
                <a:latin typeface="Century Gothic" panose="020B0502020202020204" pitchFamily="34" charset="0"/>
              </a:rPr>
              <a:t> Musik als Unterrichtsprinzip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de-DE" altLang="de-DE" sz="2400" dirty="0">
                <a:latin typeface="Century Gothic" panose="020B0502020202020204" pitchFamily="34" charset="0"/>
              </a:rPr>
              <a:t> Gut ausgestatteter Musikraum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de-DE" altLang="de-DE" sz="2400" dirty="0">
                <a:latin typeface="Century Gothic" panose="020B0502020202020204" pitchFamily="34" charset="0"/>
              </a:rPr>
              <a:t> Jahrgangsstufenübergreifendes Musizieren </a:t>
            </a:r>
          </a:p>
          <a:p>
            <a:pPr lvl="1">
              <a:lnSpc>
                <a:spcPct val="80000"/>
              </a:lnSpc>
              <a:buFont typeface="Symbol" panose="05050102010706020507" pitchFamily="18" charset="2"/>
              <a:buChar char="-"/>
              <a:defRPr/>
            </a:pPr>
            <a:r>
              <a:rPr lang="de-DE" altLang="de-DE" sz="2000" dirty="0">
                <a:latin typeface="Century Gothic" panose="020B0502020202020204" pitchFamily="34" charset="0"/>
              </a:rPr>
              <a:t>Treppenhaussingen</a:t>
            </a:r>
          </a:p>
          <a:p>
            <a:pPr lvl="1">
              <a:lnSpc>
                <a:spcPct val="80000"/>
              </a:lnSpc>
              <a:buFont typeface="Symbol" panose="05050102010706020507" pitchFamily="18" charset="2"/>
              <a:buChar char="-"/>
              <a:defRPr/>
            </a:pPr>
            <a:r>
              <a:rPr lang="de-DE" altLang="de-DE" sz="2000" dirty="0">
                <a:latin typeface="Century Gothic" panose="020B0502020202020204" pitchFamily="34" charset="0"/>
              </a:rPr>
              <a:t>Gestaltung von Schulfeiern</a:t>
            </a:r>
          </a:p>
          <a:p>
            <a:pPr lvl="1">
              <a:lnSpc>
                <a:spcPct val="80000"/>
              </a:lnSpc>
              <a:buFont typeface="Symbol" panose="05050102010706020507" pitchFamily="18" charset="2"/>
              <a:buChar char="-"/>
              <a:defRPr/>
            </a:pPr>
            <a:r>
              <a:rPr lang="de-DE" altLang="de-DE" sz="2000" dirty="0">
                <a:latin typeface="Century Gothic" panose="020B0502020202020204" pitchFamily="34" charset="0"/>
              </a:rPr>
              <a:t>AG Musik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 sz="2400" dirty="0">
                <a:latin typeface="Century Gothic" panose="020B0502020202020204" pitchFamily="34" charset="0"/>
              </a:rPr>
              <a:t> Förderung von kostengünstigem Instrumentalunterricht </a:t>
            </a:r>
          </a:p>
          <a:p>
            <a:pPr marL="0" indent="0">
              <a:buNone/>
            </a:pPr>
            <a:r>
              <a:rPr lang="de-DE" altLang="de-DE" sz="2400" dirty="0">
                <a:latin typeface="Century Gothic" panose="020B0502020202020204" pitchFamily="34" charset="0"/>
              </a:rPr>
              <a:t>    in den Räumen der Schule durch den Förderverein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DE" altLang="de-DE" sz="2000" dirty="0">
                <a:latin typeface="Century Gothic" panose="020B0502020202020204" pitchFamily="34" charset="0"/>
              </a:rPr>
              <a:t>Einzelunterricht und Unterricht in Kleingruppen durch   </a:t>
            </a:r>
          </a:p>
          <a:p>
            <a:pPr marL="457200" lvl="1" indent="0">
              <a:buNone/>
            </a:pPr>
            <a:r>
              <a:rPr lang="de-DE" altLang="de-DE" sz="2000" dirty="0">
                <a:latin typeface="Century Gothic" panose="020B0502020202020204" pitchFamily="34" charset="0"/>
              </a:rPr>
              <a:t>    ausgebildete Musiklehrer</a:t>
            </a:r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980A4D7-86FB-4B7B-BFC3-5DAAB11CDE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64" b="12779"/>
          <a:stretch/>
        </p:blipFill>
        <p:spPr>
          <a:xfrm>
            <a:off x="8818027" y="3429000"/>
            <a:ext cx="2862260" cy="1440494"/>
          </a:xfrm>
          <a:prstGeom prst="rect">
            <a:avLst/>
          </a:prstGeom>
        </p:spPr>
      </p:pic>
      <p:pic>
        <p:nvPicPr>
          <p:cNvPr id="7" name="Inhaltsplatzhalter 2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085" y="193441"/>
            <a:ext cx="3325060" cy="249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026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18F38C74-C74E-4323-AC41-C96616AA1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78696" y="995658"/>
            <a:ext cx="10078524" cy="1387778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de-DE" sz="6000" b="1" dirty="0">
                <a:latin typeface="Century Gothic" panose="020B0502020202020204" pitchFamily="34" charset="0"/>
              </a:rPr>
              <a:t>„Die schönste Musik </a:t>
            </a:r>
          </a:p>
          <a:p>
            <a:pPr algn="ctr"/>
            <a:r>
              <a:rPr lang="de-DE" sz="6000" b="1" dirty="0">
                <a:latin typeface="Century Gothic" panose="020B0502020202020204" pitchFamily="34" charset="0"/>
              </a:rPr>
              <a:t>ist das Lachen eines Kindes“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0E7CFC5-03E3-4322-A953-ACAB26669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844" y="2934153"/>
            <a:ext cx="8235683" cy="179524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980A4D7-86FB-4B7B-BFC3-5DAAB11CD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47" y="209863"/>
            <a:ext cx="1942889" cy="138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0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7</a:t>
            </a:fld>
            <a:endParaRPr lang="en-US" noProof="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FE99B5F-7DB5-4F61-BF84-B8B4F12432C8}"/>
              </a:ext>
            </a:extLst>
          </p:cNvPr>
          <p:cNvSpPr txBox="1">
            <a:spLocks noChangeArrowheads="1"/>
          </p:cNvSpPr>
          <p:nvPr/>
        </p:nvSpPr>
        <p:spPr>
          <a:xfrm>
            <a:off x="434107" y="1458831"/>
            <a:ext cx="11139055" cy="6595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200" dirty="0">
                <a:solidFill>
                  <a:srgbClr val="000099"/>
                </a:solidFill>
                <a:latin typeface="CenturyGothic"/>
              </a:rPr>
              <a:t>Der Übergang</a:t>
            </a:r>
            <a:br>
              <a:rPr lang="de-DE" altLang="de-DE" sz="3200" dirty="0"/>
            </a:br>
            <a:r>
              <a:rPr lang="de-DE" altLang="de-DE" sz="3200" dirty="0"/>
              <a:t> </a:t>
            </a:r>
          </a:p>
        </p:txBody>
      </p:sp>
      <p:pic>
        <p:nvPicPr>
          <p:cNvPr id="8" name="Inhaltsplatzhalt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23" y="1959611"/>
            <a:ext cx="667322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09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8</a:t>
            </a:fld>
            <a:endParaRPr lang="en-US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 rot="21180000">
            <a:off x="-11712" y="360723"/>
            <a:ext cx="4882898" cy="1209057"/>
          </a:xfrm>
        </p:spPr>
        <p:txBody>
          <a:bodyPr>
            <a:normAutofit/>
          </a:bodyPr>
          <a:lstStyle/>
          <a:p>
            <a:r>
              <a:rPr lang="de-DE" sz="4800" dirty="0">
                <a:latin typeface="Century Gothic" panose="020B0502020202020204" pitchFamily="34" charset="0"/>
              </a:rPr>
              <a:t>Schulfähigkeit</a:t>
            </a:r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C44C8122-6DE3-4C64-A371-FD06D9C4BB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8375013"/>
              </p:ext>
            </p:extLst>
          </p:nvPr>
        </p:nvGraphicFramePr>
        <p:xfrm>
          <a:off x="789245" y="2487020"/>
          <a:ext cx="10820400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20400">
                  <a:extLst>
                    <a:ext uri="{9D8B030D-6E8A-4147-A177-3AD203B41FA5}">
                      <a16:colId xmlns:a16="http://schemas.microsoft.com/office/drawing/2014/main" val="3646926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4000" dirty="0">
                          <a:latin typeface="Century Gothic" panose="020B0502020202020204" pitchFamily="34" charset="0"/>
                        </a:rPr>
                        <a:t>Zusammenwirken aller Beteiligten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600294"/>
                  </a:ext>
                </a:extLst>
              </a:tr>
            </a:tbl>
          </a:graphicData>
        </a:graphic>
      </p:graphicFrame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D5FD5500-7B1B-4178-94FF-468A197C93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806105"/>
              </p:ext>
            </p:extLst>
          </p:nvPr>
        </p:nvGraphicFramePr>
        <p:xfrm>
          <a:off x="789245" y="3369924"/>
          <a:ext cx="10798444" cy="19194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5665">
                  <a:extLst>
                    <a:ext uri="{9D8B030D-6E8A-4147-A177-3AD203B41FA5}">
                      <a16:colId xmlns:a16="http://schemas.microsoft.com/office/drawing/2014/main" val="2692643153"/>
                    </a:ext>
                  </a:extLst>
                </a:gridCol>
                <a:gridCol w="2387330">
                  <a:extLst>
                    <a:ext uri="{9D8B030D-6E8A-4147-A177-3AD203B41FA5}">
                      <a16:colId xmlns:a16="http://schemas.microsoft.com/office/drawing/2014/main" val="3264367410"/>
                    </a:ext>
                  </a:extLst>
                </a:gridCol>
                <a:gridCol w="2765520">
                  <a:extLst>
                    <a:ext uri="{9D8B030D-6E8A-4147-A177-3AD203B41FA5}">
                      <a16:colId xmlns:a16="http://schemas.microsoft.com/office/drawing/2014/main" val="888531954"/>
                    </a:ext>
                  </a:extLst>
                </a:gridCol>
                <a:gridCol w="3299929">
                  <a:extLst>
                    <a:ext uri="{9D8B030D-6E8A-4147-A177-3AD203B41FA5}">
                      <a16:colId xmlns:a16="http://schemas.microsoft.com/office/drawing/2014/main" val="4047097580"/>
                    </a:ext>
                  </a:extLst>
                </a:gridCol>
              </a:tblGrid>
              <a:tr h="1157468"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Century Gothic" panose="020B0502020202020204" pitchFamily="34" charset="0"/>
                        </a:rPr>
                        <a:t>Kind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Century Gothic" panose="020B0502020202020204" pitchFamily="34" charset="0"/>
                        </a:rPr>
                        <a:t>Eltern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Century Gothic" panose="020B0502020202020204" pitchFamily="34" charset="0"/>
                        </a:rPr>
                        <a:t>Kindergarten</a:t>
                      </a:r>
                    </a:p>
                    <a:p>
                      <a:pPr algn="ctr"/>
                      <a:r>
                        <a:rPr lang="de-DE" sz="1800" dirty="0">
                          <a:latin typeface="Century Gothic" panose="020B0502020202020204" pitchFamily="34" charset="0"/>
                        </a:rPr>
                        <a:t>Schulkindergarten/SVE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Century Gothic" panose="020B0502020202020204" pitchFamily="34" charset="0"/>
                        </a:rPr>
                        <a:t>Schule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0505420"/>
                  </a:ext>
                </a:extLst>
              </a:tr>
              <a:tr h="461552">
                <a:tc gridSpan="4">
                  <a:txBody>
                    <a:bodyPr/>
                    <a:lstStyle/>
                    <a:p>
                      <a:pPr algn="ctr"/>
                      <a:r>
                        <a:rPr lang="de-DE" sz="4400" dirty="0">
                          <a:latin typeface="Century Gothic" panose="020B0502020202020204" pitchFamily="34" charset="0"/>
                        </a:rPr>
                        <a:t>Kommunikation und Kooperation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1502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2165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9</a:t>
            </a:fld>
            <a:endParaRPr lang="en-US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 rot="21180000">
            <a:off x="-11712" y="360723"/>
            <a:ext cx="4882898" cy="1209057"/>
          </a:xfrm>
        </p:spPr>
        <p:txBody>
          <a:bodyPr>
            <a:noAutofit/>
          </a:bodyPr>
          <a:lstStyle/>
          <a:p>
            <a:pPr algn="ctr"/>
            <a:r>
              <a:rPr lang="de-DE" dirty="0">
                <a:latin typeface="Century Gothic" panose="020B0502020202020204" pitchFamily="34" charset="0"/>
              </a:rPr>
              <a:t>Säulen der Schulfähigkeit</a:t>
            </a:r>
          </a:p>
        </p:txBody>
      </p:sp>
      <p:sp>
        <p:nvSpPr>
          <p:cNvPr id="9" name="Oval 4">
            <a:extLst>
              <a:ext uri="{FF2B5EF4-FFF2-40B4-BE49-F238E27FC236}">
                <a16:creationId xmlns:a16="http://schemas.microsoft.com/office/drawing/2014/main" id="{B642B5DB-D024-40F2-8F36-ED95A7E72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23" y="1946693"/>
            <a:ext cx="4391025" cy="199782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/>
            <a:r>
              <a:rPr lang="de-DE" altLang="de-DE" sz="2000" b="1" dirty="0">
                <a:solidFill>
                  <a:schemeClr val="bg1"/>
                </a:solidFill>
              </a:rPr>
              <a:t>Sozial-emotionale Schulfähigkeit</a:t>
            </a:r>
          </a:p>
        </p:txBody>
      </p:sp>
      <p:sp>
        <p:nvSpPr>
          <p:cNvPr id="10" name="Oval 8">
            <a:extLst>
              <a:ext uri="{FF2B5EF4-FFF2-40B4-BE49-F238E27FC236}">
                <a16:creationId xmlns:a16="http://schemas.microsoft.com/office/drawing/2014/main" id="{E86D8CE1-1406-46BF-B148-BC8D91B57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3259" y="3273720"/>
            <a:ext cx="4321175" cy="2152073"/>
          </a:xfrm>
          <a:prstGeom prst="ellipse">
            <a:avLst/>
          </a:prstGeom>
          <a:solidFill>
            <a:srgbClr val="EEEE7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/>
            <a:r>
              <a:rPr lang="de-DE" altLang="de-DE" sz="2000" b="1" dirty="0">
                <a:solidFill>
                  <a:schemeClr val="accent1"/>
                </a:solidFill>
              </a:rPr>
              <a:t>Kognitive Schulfähigkeit</a:t>
            </a:r>
          </a:p>
        </p:txBody>
      </p:sp>
      <p:sp>
        <p:nvSpPr>
          <p:cNvPr id="11" name="Oval 6">
            <a:extLst>
              <a:ext uri="{FF2B5EF4-FFF2-40B4-BE49-F238E27FC236}">
                <a16:creationId xmlns:a16="http://schemas.microsoft.com/office/drawing/2014/main" id="{B0256A5B-EE98-414D-AB34-F0476D3D8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5526" y="4269712"/>
            <a:ext cx="3995738" cy="2041237"/>
          </a:xfrm>
          <a:prstGeom prst="ellipse">
            <a:avLst/>
          </a:prstGeom>
          <a:solidFill>
            <a:srgbClr val="70F47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/>
            <a:r>
              <a:rPr lang="de-DE" altLang="de-DE" sz="2000" b="1" dirty="0"/>
              <a:t>Körperliche Schulfähigkeit</a:t>
            </a:r>
          </a:p>
        </p:txBody>
      </p:sp>
    </p:spTree>
    <p:extLst>
      <p:ext uri="{BB962C8B-B14F-4D97-AF65-F5344CB8AC3E}">
        <p14:creationId xmlns:p14="http://schemas.microsoft.com/office/powerpoint/2010/main" val="98987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  <p:bldP spid="10" grpId="0" animBg="1" autoUpdateAnimBg="0"/>
      <p:bldP spid="11" grpId="0" animBg="1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EF6C8FF-3D90-457B-9108-406F928CD7CB}">
  <ds:schemaRefs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2006/metadata/properties"/>
    <ds:schemaRef ds:uri="71af3243-3dd4-4a8d-8c0d-dd76da1f02a5"/>
    <ds:schemaRef ds:uri="http://purl.org/dc/dcmitype/"/>
    <ds:schemaRef ds:uri="http://purl.org/dc/elements/1.1/"/>
    <ds:schemaRef ds:uri="http://schemas.microsoft.com/office/infopath/2007/PartnerControls"/>
    <ds:schemaRef ds:uri="16c05727-aa75-4e4a-9b5f-8a80a116589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Elementary school presentation</Template>
  <TotalTime>0</TotalTime>
  <Words>2482</Words>
  <Application>Microsoft Office PowerPoint</Application>
  <PresentationFormat>Breitbild</PresentationFormat>
  <Paragraphs>392</Paragraphs>
  <Slides>33</Slides>
  <Notes>15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46" baseType="lpstr">
      <vt:lpstr>Arial</vt:lpstr>
      <vt:lpstr>Calibri</vt:lpstr>
      <vt:lpstr>Century Gothic</vt:lpstr>
      <vt:lpstr>CenturyGothic</vt:lpstr>
      <vt:lpstr>Comic Sans MS</vt:lpstr>
      <vt:lpstr>Franklin Gothic Book</vt:lpstr>
      <vt:lpstr>Shruti</vt:lpstr>
      <vt:lpstr>Symbol</vt:lpstr>
      <vt:lpstr>Tahoma</vt:lpstr>
      <vt:lpstr>Wingdings</vt:lpstr>
      <vt:lpstr>Wingdings 3</vt:lpstr>
      <vt:lpstr>Office Theme</vt:lpstr>
      <vt:lpstr>Picture</vt:lpstr>
      <vt:lpstr>Schulstart  an der  GS Karl-Heiß</vt:lpstr>
      <vt:lpstr>Herzlich Willkommen bei uns</vt:lpstr>
      <vt:lpstr>Die Schulfamilie der Grundschule Karl-Heiß im Schuljahr 2023/2024:</vt:lpstr>
      <vt:lpstr>Unser Profil: “Musikalische Grundschule“</vt:lpstr>
      <vt:lpstr> Unser Profil: “Musikalische Grundschule“</vt:lpstr>
      <vt:lpstr>PowerPoint-Präsentation</vt:lpstr>
      <vt:lpstr>PowerPoint-Präsentation</vt:lpstr>
      <vt:lpstr>Schulfähigkeit</vt:lpstr>
      <vt:lpstr>Säulen der Schulfähigkeit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Vorbereitung auf die Schule</vt:lpstr>
      <vt:lpstr>Was bieten wir?</vt:lpstr>
      <vt:lpstr>Was bieten wir?</vt:lpstr>
      <vt:lpstr>Was bieten wir?</vt:lpstr>
      <vt:lpstr>Was bieten wir?</vt:lpstr>
      <vt:lpstr>Überprüfung der Schulfähigkeit 2024</vt:lpstr>
      <vt:lpstr>Schuleinschreibung 2024</vt:lpstr>
      <vt:lpstr>Welche Kinder werden heuer eingeschult?</vt:lpstr>
      <vt:lpstr>Welche Kinder könnten heuer noch eingeschult werden?</vt:lpstr>
      <vt:lpstr>Klasseneinteilung</vt:lpstr>
      <vt:lpstr>1. Schultag</vt:lpstr>
      <vt:lpstr>Was bieten wir?</vt:lpstr>
      <vt:lpstr>Was bieten wir?</vt:lpstr>
      <vt:lpstr>Was bieten wir?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2020-09-16T13:06:51Z</dcterms:created>
  <dcterms:modified xsi:type="dcterms:W3CDTF">2024-03-06T06:33:32Z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